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117245E3-C93F-4385-9BCF-7AAF3BA277AC}" type="datetimeFigureOut">
              <a:rPr lang="en-US" smtClean="0"/>
              <a:t>1/23/2017</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F6DC64F4-C1CC-4AA6-A252-8B77DE2A4AD7}" type="slidenum">
              <a:rPr lang="en-US" smtClean="0"/>
              <a:t>‹#›</a:t>
            </a:fld>
            <a:endParaRPr lang="en-US" dirty="0"/>
          </a:p>
        </p:txBody>
      </p:sp>
    </p:spTree>
    <p:extLst>
      <p:ext uri="{BB962C8B-B14F-4D97-AF65-F5344CB8AC3E}">
        <p14:creationId xmlns:p14="http://schemas.microsoft.com/office/powerpoint/2010/main" val="2879735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DC64F4-C1CC-4AA6-A252-8B77DE2A4AD7}" type="slidenum">
              <a:rPr lang="en-US" smtClean="0"/>
              <a:t>1</a:t>
            </a:fld>
            <a:endParaRPr lang="en-US" dirty="0"/>
          </a:p>
        </p:txBody>
      </p:sp>
    </p:spTree>
    <p:extLst>
      <p:ext uri="{BB962C8B-B14F-4D97-AF65-F5344CB8AC3E}">
        <p14:creationId xmlns:p14="http://schemas.microsoft.com/office/powerpoint/2010/main" val="386033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60BFA8-5B11-440D-93B2-59462747FEA5}" type="datetime1">
              <a:rPr lang="en-US" smtClean="0"/>
              <a:t>1/23/2017</a:t>
            </a:fld>
            <a:endParaRPr lang="en-US" dirty="0"/>
          </a:p>
        </p:txBody>
      </p:sp>
      <p:sp>
        <p:nvSpPr>
          <p:cNvPr id="5" name="Footer Placeholder 4"/>
          <p:cNvSpPr>
            <a:spLocks noGrp="1"/>
          </p:cNvSpPr>
          <p:nvPr>
            <p:ph type="ftr" sz="quarter" idx="11"/>
          </p:nvPr>
        </p:nvSpPr>
        <p:spPr/>
        <p:txBody>
          <a:bodyPr/>
          <a:lstStyle/>
          <a:p>
            <a:r>
              <a:rPr lang="en-US" smtClean="0"/>
              <a:t>Un                                                                                                                                                         </a:t>
            </a:r>
          </a:p>
          <a:p>
            <a:r>
              <a:rPr lang="en-US" smtClean="0"/>
              <a:t>Classified - Unclassified</a:t>
            </a:r>
            <a:endParaRPr lang="en-US" dirty="0"/>
          </a:p>
        </p:txBody>
      </p:sp>
      <p:sp>
        <p:nvSpPr>
          <p:cNvPr id="6" name="Slide Number Placeholder 5"/>
          <p:cNvSpPr>
            <a:spLocks noGrp="1"/>
          </p:cNvSpPr>
          <p:nvPr>
            <p:ph type="sldNum" sz="quarter" idx="12"/>
          </p:nvPr>
        </p:nvSpPr>
        <p:spPr/>
        <p:txBody>
          <a:bodyPr/>
          <a:lstStyle/>
          <a:p>
            <a:fld id="{0714E1FD-1227-494B-AF40-764492CEFABB}" type="slidenum">
              <a:rPr lang="en-US" smtClean="0"/>
              <a:t>‹#›</a:t>
            </a:fld>
            <a:endParaRPr lang="en-US" dirty="0"/>
          </a:p>
        </p:txBody>
      </p:sp>
    </p:spTree>
    <p:extLst>
      <p:ext uri="{BB962C8B-B14F-4D97-AF65-F5344CB8AC3E}">
        <p14:creationId xmlns:p14="http://schemas.microsoft.com/office/powerpoint/2010/main" val="1119159675"/>
      </p:ext>
    </p:extLst>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3A13D6-96FC-4698-B58D-D65765933D99}" type="datetime1">
              <a:rPr lang="en-US" smtClean="0"/>
              <a:t>1/23/2017</a:t>
            </a:fld>
            <a:endParaRPr lang="en-US" dirty="0"/>
          </a:p>
        </p:txBody>
      </p:sp>
      <p:sp>
        <p:nvSpPr>
          <p:cNvPr id="5" name="Footer Placeholder 4"/>
          <p:cNvSpPr>
            <a:spLocks noGrp="1"/>
          </p:cNvSpPr>
          <p:nvPr>
            <p:ph type="ftr" sz="quarter" idx="11"/>
          </p:nvPr>
        </p:nvSpPr>
        <p:spPr/>
        <p:txBody>
          <a:bodyPr/>
          <a:lstStyle/>
          <a:p>
            <a:r>
              <a:rPr lang="en-US" smtClean="0"/>
              <a:t>Un                                                                            </a:t>
            </a:r>
          </a:p>
          <a:p>
            <a:r>
              <a:rPr lang="en-US" smtClean="0"/>
              <a:t>Classified - Unclassified</a:t>
            </a:r>
            <a:endParaRPr lang="en-US" dirty="0"/>
          </a:p>
        </p:txBody>
      </p:sp>
      <p:sp>
        <p:nvSpPr>
          <p:cNvPr id="6" name="Slide Number Placeholder 5"/>
          <p:cNvSpPr>
            <a:spLocks noGrp="1"/>
          </p:cNvSpPr>
          <p:nvPr>
            <p:ph type="sldNum" sz="quarter" idx="12"/>
          </p:nvPr>
        </p:nvSpPr>
        <p:spPr/>
        <p:txBody>
          <a:bodyPr/>
          <a:lstStyle/>
          <a:p>
            <a:fld id="{0714E1FD-1227-494B-AF40-764492CEFABB}" type="slidenum">
              <a:rPr lang="en-US" smtClean="0"/>
              <a:t>‹#›</a:t>
            </a:fld>
            <a:endParaRPr lang="en-US" dirty="0"/>
          </a:p>
        </p:txBody>
      </p:sp>
    </p:spTree>
    <p:extLst>
      <p:ext uri="{BB962C8B-B14F-4D97-AF65-F5344CB8AC3E}">
        <p14:creationId xmlns:p14="http://schemas.microsoft.com/office/powerpoint/2010/main" val="3487950460"/>
      </p:ext>
    </p:extLst>
  </p:cSld>
  <p:clrMapOvr>
    <a:masterClrMapping/>
  </p:clrMapOvr>
  <p:hf sldNum="0"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9BB145-6435-45D3-8BB6-02FC3C34F838}" type="datetime1">
              <a:rPr lang="en-US" smtClean="0"/>
              <a:t>1/23/2017</a:t>
            </a:fld>
            <a:endParaRPr lang="en-US" dirty="0"/>
          </a:p>
        </p:txBody>
      </p:sp>
      <p:sp>
        <p:nvSpPr>
          <p:cNvPr id="5" name="Footer Placeholder 4"/>
          <p:cNvSpPr>
            <a:spLocks noGrp="1"/>
          </p:cNvSpPr>
          <p:nvPr>
            <p:ph type="ftr" sz="quarter" idx="11"/>
          </p:nvPr>
        </p:nvSpPr>
        <p:spPr/>
        <p:txBody>
          <a:bodyPr/>
          <a:lstStyle/>
          <a:p>
            <a:r>
              <a:rPr lang="en-US" smtClean="0"/>
              <a:t>Un                                                                            </a:t>
            </a:r>
          </a:p>
          <a:p>
            <a:r>
              <a:rPr lang="en-US" smtClean="0"/>
              <a:t>Classified - Unclassified</a:t>
            </a:r>
            <a:endParaRPr lang="en-US" dirty="0"/>
          </a:p>
        </p:txBody>
      </p:sp>
      <p:sp>
        <p:nvSpPr>
          <p:cNvPr id="6" name="Slide Number Placeholder 5"/>
          <p:cNvSpPr>
            <a:spLocks noGrp="1"/>
          </p:cNvSpPr>
          <p:nvPr>
            <p:ph type="sldNum" sz="quarter" idx="12"/>
          </p:nvPr>
        </p:nvSpPr>
        <p:spPr/>
        <p:txBody>
          <a:bodyPr/>
          <a:lstStyle/>
          <a:p>
            <a:fld id="{0714E1FD-1227-494B-AF40-764492CEFABB}" type="slidenum">
              <a:rPr lang="en-US" smtClean="0"/>
              <a:t>‹#›</a:t>
            </a:fld>
            <a:endParaRPr lang="en-US" dirty="0"/>
          </a:p>
        </p:txBody>
      </p:sp>
    </p:spTree>
    <p:extLst>
      <p:ext uri="{BB962C8B-B14F-4D97-AF65-F5344CB8AC3E}">
        <p14:creationId xmlns:p14="http://schemas.microsoft.com/office/powerpoint/2010/main" val="1049231857"/>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1E5F31-916C-434B-B9DF-7BA423D88FD4}" type="datetime1">
              <a:rPr lang="en-US" smtClean="0"/>
              <a:t>1/23/2017</a:t>
            </a:fld>
            <a:endParaRPr lang="en-US" dirty="0"/>
          </a:p>
        </p:txBody>
      </p:sp>
      <p:sp>
        <p:nvSpPr>
          <p:cNvPr id="5" name="Footer Placeholder 4"/>
          <p:cNvSpPr>
            <a:spLocks noGrp="1"/>
          </p:cNvSpPr>
          <p:nvPr>
            <p:ph type="ftr" sz="quarter" idx="11"/>
          </p:nvPr>
        </p:nvSpPr>
        <p:spPr/>
        <p:txBody>
          <a:bodyPr/>
          <a:lstStyle/>
          <a:p>
            <a:r>
              <a:rPr lang="en-US" smtClean="0"/>
              <a:t>Un                                                                            </a:t>
            </a:r>
          </a:p>
          <a:p>
            <a:r>
              <a:rPr lang="en-US" smtClean="0"/>
              <a:t>Classified - Unclassified</a:t>
            </a:r>
            <a:endParaRPr lang="en-US" dirty="0"/>
          </a:p>
        </p:txBody>
      </p:sp>
      <p:sp>
        <p:nvSpPr>
          <p:cNvPr id="6" name="Slide Number Placeholder 5"/>
          <p:cNvSpPr>
            <a:spLocks noGrp="1"/>
          </p:cNvSpPr>
          <p:nvPr>
            <p:ph type="sldNum" sz="quarter" idx="12"/>
          </p:nvPr>
        </p:nvSpPr>
        <p:spPr/>
        <p:txBody>
          <a:bodyPr/>
          <a:lstStyle/>
          <a:p>
            <a:fld id="{0714E1FD-1227-494B-AF40-764492CEFABB}" type="slidenum">
              <a:rPr lang="en-US" smtClean="0"/>
              <a:t>‹#›</a:t>
            </a:fld>
            <a:endParaRPr lang="en-US" dirty="0"/>
          </a:p>
        </p:txBody>
      </p:sp>
    </p:spTree>
    <p:extLst>
      <p:ext uri="{BB962C8B-B14F-4D97-AF65-F5344CB8AC3E}">
        <p14:creationId xmlns:p14="http://schemas.microsoft.com/office/powerpoint/2010/main" val="362321734"/>
      </p:ext>
    </p:extLst>
  </p:cSld>
  <p:clrMapOvr>
    <a:masterClrMapping/>
  </p:clrMapOvr>
  <p:hf sldNum="0"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F52C87-48FC-49E6-BB2F-D4F8A7FC2CDA}" type="datetime1">
              <a:rPr lang="en-US" smtClean="0"/>
              <a:t>1/23/2017</a:t>
            </a:fld>
            <a:endParaRPr lang="en-US" dirty="0"/>
          </a:p>
        </p:txBody>
      </p:sp>
      <p:sp>
        <p:nvSpPr>
          <p:cNvPr id="5" name="Footer Placeholder 4"/>
          <p:cNvSpPr>
            <a:spLocks noGrp="1"/>
          </p:cNvSpPr>
          <p:nvPr>
            <p:ph type="ftr" sz="quarter" idx="11"/>
          </p:nvPr>
        </p:nvSpPr>
        <p:spPr/>
        <p:txBody>
          <a:bodyPr/>
          <a:lstStyle/>
          <a:p>
            <a:r>
              <a:rPr lang="en-US" smtClean="0"/>
              <a:t>Un                                                                            </a:t>
            </a:r>
          </a:p>
          <a:p>
            <a:r>
              <a:rPr lang="en-US" smtClean="0"/>
              <a:t>Classified - Unclassified</a:t>
            </a:r>
            <a:endParaRPr lang="en-US" dirty="0"/>
          </a:p>
        </p:txBody>
      </p:sp>
      <p:sp>
        <p:nvSpPr>
          <p:cNvPr id="6" name="Slide Number Placeholder 5"/>
          <p:cNvSpPr>
            <a:spLocks noGrp="1"/>
          </p:cNvSpPr>
          <p:nvPr>
            <p:ph type="sldNum" sz="quarter" idx="12"/>
          </p:nvPr>
        </p:nvSpPr>
        <p:spPr/>
        <p:txBody>
          <a:bodyPr/>
          <a:lstStyle/>
          <a:p>
            <a:fld id="{0714E1FD-1227-494B-AF40-764492CEFABB}" type="slidenum">
              <a:rPr lang="en-US" smtClean="0"/>
              <a:t>‹#›</a:t>
            </a:fld>
            <a:endParaRPr lang="en-US" dirty="0"/>
          </a:p>
        </p:txBody>
      </p:sp>
    </p:spTree>
    <p:extLst>
      <p:ext uri="{BB962C8B-B14F-4D97-AF65-F5344CB8AC3E}">
        <p14:creationId xmlns:p14="http://schemas.microsoft.com/office/powerpoint/2010/main" val="4243399041"/>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BD2D3B-0AB5-4FE2-8F39-ABEACEA97887}" type="datetime1">
              <a:rPr lang="en-US" smtClean="0"/>
              <a:t>1/23/2017</a:t>
            </a:fld>
            <a:endParaRPr lang="en-US" dirty="0"/>
          </a:p>
        </p:txBody>
      </p:sp>
      <p:sp>
        <p:nvSpPr>
          <p:cNvPr id="6" name="Footer Placeholder 5"/>
          <p:cNvSpPr>
            <a:spLocks noGrp="1"/>
          </p:cNvSpPr>
          <p:nvPr>
            <p:ph type="ftr" sz="quarter" idx="11"/>
          </p:nvPr>
        </p:nvSpPr>
        <p:spPr/>
        <p:txBody>
          <a:bodyPr/>
          <a:lstStyle/>
          <a:p>
            <a:r>
              <a:rPr lang="en-US" smtClean="0"/>
              <a:t>Un                                                                            </a:t>
            </a:r>
          </a:p>
          <a:p>
            <a:r>
              <a:rPr lang="en-US" smtClean="0"/>
              <a:t>Classified - Unclassified</a:t>
            </a:r>
            <a:endParaRPr lang="en-US" dirty="0"/>
          </a:p>
        </p:txBody>
      </p:sp>
      <p:sp>
        <p:nvSpPr>
          <p:cNvPr id="7" name="Slide Number Placeholder 6"/>
          <p:cNvSpPr>
            <a:spLocks noGrp="1"/>
          </p:cNvSpPr>
          <p:nvPr>
            <p:ph type="sldNum" sz="quarter" idx="12"/>
          </p:nvPr>
        </p:nvSpPr>
        <p:spPr/>
        <p:txBody>
          <a:bodyPr/>
          <a:lstStyle/>
          <a:p>
            <a:fld id="{0714E1FD-1227-494B-AF40-764492CEFABB}" type="slidenum">
              <a:rPr lang="en-US" smtClean="0"/>
              <a:t>‹#›</a:t>
            </a:fld>
            <a:endParaRPr lang="en-US" dirty="0"/>
          </a:p>
        </p:txBody>
      </p:sp>
    </p:spTree>
    <p:extLst>
      <p:ext uri="{BB962C8B-B14F-4D97-AF65-F5344CB8AC3E}">
        <p14:creationId xmlns:p14="http://schemas.microsoft.com/office/powerpoint/2010/main" val="2682216800"/>
      </p:ext>
    </p:extLst>
  </p:cSld>
  <p:clrMapOvr>
    <a:masterClrMapping/>
  </p:clrMapOvr>
  <p:hf sldNum="0"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22BAD8-AA90-4251-8CB8-33518060D1CE}" type="datetime1">
              <a:rPr lang="en-US" smtClean="0"/>
              <a:t>1/23/2017</a:t>
            </a:fld>
            <a:endParaRPr lang="en-US" dirty="0"/>
          </a:p>
        </p:txBody>
      </p:sp>
      <p:sp>
        <p:nvSpPr>
          <p:cNvPr id="8" name="Footer Placeholder 7"/>
          <p:cNvSpPr>
            <a:spLocks noGrp="1"/>
          </p:cNvSpPr>
          <p:nvPr>
            <p:ph type="ftr" sz="quarter" idx="11"/>
          </p:nvPr>
        </p:nvSpPr>
        <p:spPr/>
        <p:txBody>
          <a:bodyPr/>
          <a:lstStyle/>
          <a:p>
            <a:r>
              <a:rPr lang="en-US" smtClean="0"/>
              <a:t>Un                                                                            </a:t>
            </a:r>
          </a:p>
          <a:p>
            <a:r>
              <a:rPr lang="en-US" smtClean="0"/>
              <a:t>Classified - Unclassified</a:t>
            </a:r>
            <a:endParaRPr lang="en-US" dirty="0"/>
          </a:p>
        </p:txBody>
      </p:sp>
      <p:sp>
        <p:nvSpPr>
          <p:cNvPr id="9" name="Slide Number Placeholder 8"/>
          <p:cNvSpPr>
            <a:spLocks noGrp="1"/>
          </p:cNvSpPr>
          <p:nvPr>
            <p:ph type="sldNum" sz="quarter" idx="12"/>
          </p:nvPr>
        </p:nvSpPr>
        <p:spPr/>
        <p:txBody>
          <a:bodyPr/>
          <a:lstStyle/>
          <a:p>
            <a:fld id="{0714E1FD-1227-494B-AF40-764492CEFABB}" type="slidenum">
              <a:rPr lang="en-US" smtClean="0"/>
              <a:t>‹#›</a:t>
            </a:fld>
            <a:endParaRPr lang="en-US" dirty="0"/>
          </a:p>
        </p:txBody>
      </p:sp>
    </p:spTree>
    <p:extLst>
      <p:ext uri="{BB962C8B-B14F-4D97-AF65-F5344CB8AC3E}">
        <p14:creationId xmlns:p14="http://schemas.microsoft.com/office/powerpoint/2010/main" val="3530669636"/>
      </p:ext>
    </p:extLst>
  </p:cSld>
  <p:clrMapOvr>
    <a:masterClrMapping/>
  </p:clrMapOvr>
  <p:hf sldNum="0"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887615-2775-40AC-8FCA-FB1012A06631}" type="datetime1">
              <a:rPr lang="en-US" smtClean="0"/>
              <a:t>1/23/2017</a:t>
            </a:fld>
            <a:endParaRPr lang="en-US" dirty="0"/>
          </a:p>
        </p:txBody>
      </p:sp>
      <p:sp>
        <p:nvSpPr>
          <p:cNvPr id="4" name="Footer Placeholder 3"/>
          <p:cNvSpPr>
            <a:spLocks noGrp="1"/>
          </p:cNvSpPr>
          <p:nvPr>
            <p:ph type="ftr" sz="quarter" idx="11"/>
          </p:nvPr>
        </p:nvSpPr>
        <p:spPr/>
        <p:txBody>
          <a:bodyPr/>
          <a:lstStyle/>
          <a:p>
            <a:r>
              <a:rPr lang="en-US" smtClean="0"/>
              <a:t>Un                                                                            </a:t>
            </a:r>
          </a:p>
          <a:p>
            <a:r>
              <a:rPr lang="en-US" smtClean="0"/>
              <a:t>Classified - Unclassified</a:t>
            </a:r>
            <a:endParaRPr lang="en-US" dirty="0"/>
          </a:p>
        </p:txBody>
      </p:sp>
      <p:sp>
        <p:nvSpPr>
          <p:cNvPr id="5" name="Slide Number Placeholder 4"/>
          <p:cNvSpPr>
            <a:spLocks noGrp="1"/>
          </p:cNvSpPr>
          <p:nvPr>
            <p:ph type="sldNum" sz="quarter" idx="12"/>
          </p:nvPr>
        </p:nvSpPr>
        <p:spPr/>
        <p:txBody>
          <a:bodyPr/>
          <a:lstStyle/>
          <a:p>
            <a:fld id="{0714E1FD-1227-494B-AF40-764492CEFABB}" type="slidenum">
              <a:rPr lang="en-US" smtClean="0"/>
              <a:t>‹#›</a:t>
            </a:fld>
            <a:endParaRPr lang="en-US" dirty="0"/>
          </a:p>
        </p:txBody>
      </p:sp>
    </p:spTree>
    <p:extLst>
      <p:ext uri="{BB962C8B-B14F-4D97-AF65-F5344CB8AC3E}">
        <p14:creationId xmlns:p14="http://schemas.microsoft.com/office/powerpoint/2010/main" val="2707229660"/>
      </p:ext>
    </p:extLst>
  </p:cSld>
  <p:clrMapOvr>
    <a:masterClrMapping/>
  </p:clrMapOvr>
  <p:hf sldNum="0"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651982-259E-4478-A4B7-2427FE8C8891}" type="datetime1">
              <a:rPr lang="en-US" smtClean="0"/>
              <a:t>1/23/2017</a:t>
            </a:fld>
            <a:endParaRPr lang="en-US" dirty="0"/>
          </a:p>
        </p:txBody>
      </p:sp>
      <p:sp>
        <p:nvSpPr>
          <p:cNvPr id="3" name="Footer Placeholder 2"/>
          <p:cNvSpPr>
            <a:spLocks noGrp="1"/>
          </p:cNvSpPr>
          <p:nvPr>
            <p:ph type="ftr" sz="quarter" idx="11"/>
          </p:nvPr>
        </p:nvSpPr>
        <p:spPr/>
        <p:txBody>
          <a:bodyPr/>
          <a:lstStyle/>
          <a:p>
            <a:r>
              <a:rPr lang="en-US" smtClean="0"/>
              <a:t>Un                                                                            </a:t>
            </a:r>
          </a:p>
          <a:p>
            <a:r>
              <a:rPr lang="en-US" smtClean="0"/>
              <a:t>Classified - Unclassified</a:t>
            </a:r>
            <a:endParaRPr lang="en-US" dirty="0"/>
          </a:p>
        </p:txBody>
      </p:sp>
      <p:sp>
        <p:nvSpPr>
          <p:cNvPr id="4" name="Slide Number Placeholder 3"/>
          <p:cNvSpPr>
            <a:spLocks noGrp="1"/>
          </p:cNvSpPr>
          <p:nvPr>
            <p:ph type="sldNum" sz="quarter" idx="12"/>
          </p:nvPr>
        </p:nvSpPr>
        <p:spPr/>
        <p:txBody>
          <a:bodyPr/>
          <a:lstStyle/>
          <a:p>
            <a:fld id="{0714E1FD-1227-494B-AF40-764492CEFABB}" type="slidenum">
              <a:rPr lang="en-US" smtClean="0"/>
              <a:t>‹#›</a:t>
            </a:fld>
            <a:endParaRPr lang="en-US" dirty="0"/>
          </a:p>
        </p:txBody>
      </p:sp>
    </p:spTree>
    <p:extLst>
      <p:ext uri="{BB962C8B-B14F-4D97-AF65-F5344CB8AC3E}">
        <p14:creationId xmlns:p14="http://schemas.microsoft.com/office/powerpoint/2010/main" val="3424858609"/>
      </p:ext>
    </p:extLst>
  </p:cSld>
  <p:clrMapOvr>
    <a:masterClrMapping/>
  </p:clrMapOvr>
  <p:hf sldNum="0"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47AAB2-1C11-4604-9DA6-C40C1C21FCFC}" type="datetime1">
              <a:rPr lang="en-US" smtClean="0"/>
              <a:t>1/23/2017</a:t>
            </a:fld>
            <a:endParaRPr lang="en-US" dirty="0"/>
          </a:p>
        </p:txBody>
      </p:sp>
      <p:sp>
        <p:nvSpPr>
          <p:cNvPr id="6" name="Footer Placeholder 5"/>
          <p:cNvSpPr>
            <a:spLocks noGrp="1"/>
          </p:cNvSpPr>
          <p:nvPr>
            <p:ph type="ftr" sz="quarter" idx="11"/>
          </p:nvPr>
        </p:nvSpPr>
        <p:spPr/>
        <p:txBody>
          <a:bodyPr/>
          <a:lstStyle/>
          <a:p>
            <a:r>
              <a:rPr lang="en-US" smtClean="0"/>
              <a:t>Un                                                                            </a:t>
            </a:r>
          </a:p>
          <a:p>
            <a:r>
              <a:rPr lang="en-US" smtClean="0"/>
              <a:t>Classified - Unclassified</a:t>
            </a:r>
            <a:endParaRPr lang="en-US" dirty="0"/>
          </a:p>
        </p:txBody>
      </p:sp>
      <p:sp>
        <p:nvSpPr>
          <p:cNvPr id="7" name="Slide Number Placeholder 6"/>
          <p:cNvSpPr>
            <a:spLocks noGrp="1"/>
          </p:cNvSpPr>
          <p:nvPr>
            <p:ph type="sldNum" sz="quarter" idx="12"/>
          </p:nvPr>
        </p:nvSpPr>
        <p:spPr/>
        <p:txBody>
          <a:bodyPr/>
          <a:lstStyle/>
          <a:p>
            <a:fld id="{0714E1FD-1227-494B-AF40-764492CEFABB}" type="slidenum">
              <a:rPr lang="en-US" smtClean="0"/>
              <a:t>‹#›</a:t>
            </a:fld>
            <a:endParaRPr lang="en-US" dirty="0"/>
          </a:p>
        </p:txBody>
      </p:sp>
    </p:spTree>
    <p:extLst>
      <p:ext uri="{BB962C8B-B14F-4D97-AF65-F5344CB8AC3E}">
        <p14:creationId xmlns:p14="http://schemas.microsoft.com/office/powerpoint/2010/main" val="2930727951"/>
      </p:ext>
    </p:extLst>
  </p:cSld>
  <p:clrMapOvr>
    <a:masterClrMapping/>
  </p:clrMapOvr>
  <p:hf sldNum="0"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8F1D26-EFA0-454A-8919-C8255A270A6D}" type="datetime1">
              <a:rPr lang="en-US" smtClean="0"/>
              <a:t>1/23/2017</a:t>
            </a:fld>
            <a:endParaRPr lang="en-US" dirty="0"/>
          </a:p>
        </p:txBody>
      </p:sp>
      <p:sp>
        <p:nvSpPr>
          <p:cNvPr id="6" name="Footer Placeholder 5"/>
          <p:cNvSpPr>
            <a:spLocks noGrp="1"/>
          </p:cNvSpPr>
          <p:nvPr>
            <p:ph type="ftr" sz="quarter" idx="11"/>
          </p:nvPr>
        </p:nvSpPr>
        <p:spPr/>
        <p:txBody>
          <a:bodyPr/>
          <a:lstStyle/>
          <a:p>
            <a:r>
              <a:rPr lang="en-US" smtClean="0"/>
              <a:t>Un                                                                            </a:t>
            </a:r>
          </a:p>
          <a:p>
            <a:r>
              <a:rPr lang="en-US" smtClean="0"/>
              <a:t>Classified - Unclassified</a:t>
            </a:r>
            <a:endParaRPr lang="en-US" dirty="0"/>
          </a:p>
        </p:txBody>
      </p:sp>
      <p:sp>
        <p:nvSpPr>
          <p:cNvPr id="7" name="Slide Number Placeholder 6"/>
          <p:cNvSpPr>
            <a:spLocks noGrp="1"/>
          </p:cNvSpPr>
          <p:nvPr>
            <p:ph type="sldNum" sz="quarter" idx="12"/>
          </p:nvPr>
        </p:nvSpPr>
        <p:spPr/>
        <p:txBody>
          <a:bodyPr/>
          <a:lstStyle/>
          <a:p>
            <a:fld id="{0714E1FD-1227-494B-AF40-764492CEFABB}" type="slidenum">
              <a:rPr lang="en-US" smtClean="0"/>
              <a:t>‹#›</a:t>
            </a:fld>
            <a:endParaRPr lang="en-US" dirty="0"/>
          </a:p>
        </p:txBody>
      </p:sp>
    </p:spTree>
    <p:extLst>
      <p:ext uri="{BB962C8B-B14F-4D97-AF65-F5344CB8AC3E}">
        <p14:creationId xmlns:p14="http://schemas.microsoft.com/office/powerpoint/2010/main" val="2147870922"/>
      </p:ext>
    </p:extLst>
  </p:cSld>
  <p:clrMapOvr>
    <a:masterClrMapping/>
  </p:clrMapOvr>
  <p:hf sldNum="0"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775F55-E5E0-4913-85E8-5074FCEF0534}" type="datetime1">
              <a:rPr lang="en-US" smtClean="0"/>
              <a:t>1/23/2017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Un                                                                            </a:t>
            </a:r>
          </a:p>
          <a:p>
            <a:r>
              <a:rPr lang="en-US" smtClean="0"/>
              <a:t>Classified - Unclassified</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14E1FD-1227-494B-AF40-764492CEFABB}" type="slidenum">
              <a:rPr lang="en-US" smtClean="0"/>
              <a:t>‹#›</a:t>
            </a:fld>
            <a:endParaRPr lang="en-US" dirty="0"/>
          </a:p>
        </p:txBody>
      </p:sp>
    </p:spTree>
    <p:extLst>
      <p:ext uri="{BB962C8B-B14F-4D97-AF65-F5344CB8AC3E}">
        <p14:creationId xmlns:p14="http://schemas.microsoft.com/office/powerpoint/2010/main" val="2892228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illiam@selectoinc.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daniel.schmidt@ajantunes.com" TargetMode="External"/><Relationship Id="rId4" Type="http://schemas.openxmlformats.org/officeDocument/2006/relationships/hyperlink" Target="mailto:judy@selectoinc.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70573877"/>
              </p:ext>
            </p:extLst>
          </p:nvPr>
        </p:nvGraphicFramePr>
        <p:xfrm>
          <a:off x="-1" y="1828800"/>
          <a:ext cx="9144001" cy="5394960"/>
        </p:xfrm>
        <a:graphic>
          <a:graphicData uri="http://schemas.openxmlformats.org/drawingml/2006/table">
            <a:tbl>
              <a:tblPr firstRow="1" bandRow="1">
                <a:tableStyleId>{5C22544A-7EE6-4342-B048-85BDC9FD1C3A}</a:tableStyleId>
              </a:tblPr>
              <a:tblGrid>
                <a:gridCol w="1295401"/>
                <a:gridCol w="1752600"/>
                <a:gridCol w="1752600"/>
                <a:gridCol w="1295400"/>
                <a:gridCol w="1752600"/>
                <a:gridCol w="1295400"/>
              </a:tblGrid>
              <a:tr h="312665">
                <a:tc>
                  <a:txBody>
                    <a:bodyPr/>
                    <a:lstStyle/>
                    <a:p>
                      <a:pPr algn="ctr"/>
                      <a:r>
                        <a:rPr lang="en-US" sz="1100" dirty="0" smtClean="0">
                          <a:solidFill>
                            <a:schemeClr val="tx1"/>
                          </a:solidFill>
                        </a:rPr>
                        <a:t>3M</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tx2">
                        <a:lumMod val="40000"/>
                        <a:lumOff val="60000"/>
                      </a:schemeClr>
                    </a:solidFill>
                  </a:tcPr>
                </a:tc>
                <a:tc>
                  <a:txBody>
                    <a:bodyPr/>
                    <a:lstStyle/>
                    <a:p>
                      <a:pPr algn="ctr"/>
                      <a:r>
                        <a:rPr lang="en-US" sz="1100" dirty="0" smtClean="0">
                          <a:solidFill>
                            <a:schemeClr val="tx1"/>
                          </a:solidFill>
                        </a:rPr>
                        <a:t>Ecolab</a:t>
                      </a:r>
                      <a:endParaRPr lang="en-US" sz="1100" dirty="0">
                        <a:solidFill>
                          <a:schemeClr val="tx1"/>
                        </a:solidFill>
                      </a:endParaRPr>
                    </a:p>
                  </a:txBody>
                  <a:tcPr anchor="ctr">
                    <a:lnT w="12700" cap="flat" cmpd="sng" algn="ctr">
                      <a:solidFill>
                        <a:schemeClr val="tx1"/>
                      </a:solidFill>
                      <a:prstDash val="solid"/>
                      <a:round/>
                      <a:headEnd type="none" w="med" len="med"/>
                      <a:tailEnd type="none" w="med" len="med"/>
                    </a:lnT>
                    <a:solidFill>
                      <a:schemeClr val="tx2">
                        <a:lumMod val="40000"/>
                        <a:lumOff val="60000"/>
                      </a:schemeClr>
                    </a:solidFill>
                  </a:tcPr>
                </a:tc>
                <a:tc>
                  <a:txBody>
                    <a:bodyPr/>
                    <a:lstStyle/>
                    <a:p>
                      <a:pPr algn="ctr"/>
                      <a:r>
                        <a:rPr lang="en-US" sz="1100" dirty="0" smtClean="0">
                          <a:solidFill>
                            <a:schemeClr val="tx1"/>
                          </a:solidFill>
                        </a:rPr>
                        <a:t>Pentair</a:t>
                      </a:r>
                      <a:endParaRPr lang="en-US" sz="1100" dirty="0">
                        <a:solidFill>
                          <a:schemeClr val="tx1"/>
                        </a:solidFill>
                      </a:endParaRPr>
                    </a:p>
                  </a:txBody>
                  <a:tcPr anchor="ctr">
                    <a:lnT w="12700" cap="flat" cmpd="sng" algn="ctr">
                      <a:solidFill>
                        <a:schemeClr val="tx1"/>
                      </a:solidFill>
                      <a:prstDash val="solid"/>
                      <a:round/>
                      <a:headEnd type="none" w="med" len="med"/>
                      <a:tailEnd type="none" w="med" len="med"/>
                    </a:lnT>
                    <a:solidFill>
                      <a:schemeClr val="tx2">
                        <a:lumMod val="40000"/>
                        <a:lumOff val="60000"/>
                      </a:schemeClr>
                    </a:solidFill>
                  </a:tcPr>
                </a:tc>
                <a:tc>
                  <a:txBody>
                    <a:bodyPr/>
                    <a:lstStyle/>
                    <a:p>
                      <a:pPr algn="ctr"/>
                      <a:r>
                        <a:rPr lang="en-US" sz="1100" dirty="0" err="1" smtClean="0">
                          <a:solidFill>
                            <a:schemeClr val="tx1"/>
                          </a:solidFill>
                        </a:rPr>
                        <a:t>Selecto</a:t>
                      </a:r>
                      <a:endParaRPr lang="en-US" sz="1100" dirty="0">
                        <a:solidFill>
                          <a:schemeClr val="tx1"/>
                        </a:solidFill>
                      </a:endParaRPr>
                    </a:p>
                  </a:txBody>
                  <a:tcPr anchor="ctr">
                    <a:lnT w="12700" cap="flat" cmpd="sng" algn="ctr">
                      <a:solidFill>
                        <a:schemeClr val="tx1"/>
                      </a:solidFill>
                      <a:prstDash val="solid"/>
                      <a:round/>
                      <a:headEnd type="none" w="med" len="med"/>
                      <a:tailEnd type="none" w="med" len="med"/>
                    </a:lnT>
                    <a:solidFill>
                      <a:schemeClr val="tx2">
                        <a:lumMod val="40000"/>
                        <a:lumOff val="60000"/>
                      </a:schemeClr>
                    </a:solidFill>
                  </a:tcPr>
                </a:tc>
                <a:tc>
                  <a:txBody>
                    <a:bodyPr/>
                    <a:lstStyle/>
                    <a:p>
                      <a:pPr algn="ctr"/>
                      <a:r>
                        <a:rPr lang="en-US" sz="1100" dirty="0" smtClean="0">
                          <a:solidFill>
                            <a:schemeClr val="tx1"/>
                          </a:solidFill>
                        </a:rPr>
                        <a:t>AJ </a:t>
                      </a:r>
                      <a:r>
                        <a:rPr lang="en-US" sz="1100" dirty="0" err="1" smtClean="0">
                          <a:solidFill>
                            <a:schemeClr val="tx1"/>
                          </a:solidFill>
                        </a:rPr>
                        <a:t>Antunes</a:t>
                      </a:r>
                      <a:endParaRPr lang="en-US" sz="1100" dirty="0">
                        <a:solidFill>
                          <a:schemeClr val="tx1"/>
                        </a:solidFill>
                      </a:endParaRPr>
                    </a:p>
                  </a:txBody>
                  <a:tcPr anchor="ctr">
                    <a:lnT w="12700" cap="flat" cmpd="sng" algn="ctr">
                      <a:solidFill>
                        <a:schemeClr val="tx1"/>
                      </a:solidFill>
                      <a:prstDash val="solid"/>
                      <a:round/>
                      <a:headEnd type="none" w="med" len="med"/>
                      <a:tailEnd type="none" w="med" len="med"/>
                    </a:lnT>
                    <a:solidFill>
                      <a:schemeClr val="tx2">
                        <a:lumMod val="40000"/>
                        <a:lumOff val="60000"/>
                      </a:schemeClr>
                    </a:solidFill>
                  </a:tcPr>
                </a:tc>
                <a:tc>
                  <a:txBody>
                    <a:bodyPr/>
                    <a:lstStyle/>
                    <a:p>
                      <a:pPr algn="ctr"/>
                      <a:r>
                        <a:rPr lang="en-US" sz="1100" dirty="0" smtClean="0">
                          <a:solidFill>
                            <a:schemeClr val="tx1"/>
                          </a:solidFill>
                        </a:rPr>
                        <a:t>Others Suppliers &amp; Systems</a:t>
                      </a:r>
                      <a:endParaRPr lang="en-US" sz="11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2">
                        <a:lumMod val="40000"/>
                        <a:lumOff val="60000"/>
                      </a:schemeClr>
                    </a:solidFill>
                  </a:tcPr>
                </a:tc>
              </a:tr>
              <a:tr h="2896938">
                <a:tc>
                  <a:txBody>
                    <a:bodyPr/>
                    <a:lstStyle/>
                    <a:p>
                      <a:pPr algn="l"/>
                      <a:r>
                        <a:rPr lang="en-US" sz="1000" b="1" dirty="0" smtClean="0"/>
                        <a:t>HF195-CL</a:t>
                      </a:r>
                    </a:p>
                    <a:p>
                      <a:pPr algn="l"/>
                      <a:r>
                        <a:rPr lang="en-US" sz="1000" b="1" dirty="0" smtClean="0"/>
                        <a:t>HF160-CL/CLS</a:t>
                      </a:r>
                    </a:p>
                    <a:p>
                      <a:pPr algn="l"/>
                      <a:r>
                        <a:rPr lang="en-US" sz="1000" b="1" dirty="0" smtClean="0"/>
                        <a:t>HF165-CL</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t>CFS8112EL-CL</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t>CFS9112EL-CL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1" dirty="0" smtClean="0"/>
                    </a:p>
                    <a:p>
                      <a:pPr algn="l"/>
                      <a:r>
                        <a:rPr lang="en-US" sz="1000" b="1" dirty="0" smtClean="0">
                          <a:solidFill>
                            <a:schemeClr val="accent5">
                              <a:lumMod val="75000"/>
                            </a:schemeClr>
                          </a:solidFill>
                        </a:rPr>
                        <a:t>DF260-CL-CC</a:t>
                      </a:r>
                    </a:p>
                    <a:p>
                      <a:pPr algn="l"/>
                      <a:r>
                        <a:rPr lang="en-US" sz="1000" b="1" dirty="0" smtClean="0">
                          <a:solidFill>
                            <a:schemeClr val="accent5">
                              <a:lumMod val="75000"/>
                            </a:schemeClr>
                          </a:solidFill>
                        </a:rPr>
                        <a:t>HF260-CL</a:t>
                      </a:r>
                    </a:p>
                    <a:p>
                      <a:pPr algn="l"/>
                      <a:r>
                        <a:rPr lang="en-US" sz="1000" b="1" dirty="0" smtClean="0">
                          <a:solidFill>
                            <a:schemeClr val="accent5">
                              <a:lumMod val="75000"/>
                            </a:schemeClr>
                          </a:solidFill>
                        </a:rPr>
                        <a:t>HF265-CL</a:t>
                      </a:r>
                    </a:p>
                    <a:p>
                      <a:pPr algn="l"/>
                      <a:r>
                        <a:rPr lang="en-US" sz="1000" b="1" dirty="0" smtClean="0">
                          <a:solidFill>
                            <a:schemeClr val="accent5">
                              <a:lumMod val="75000"/>
                            </a:schemeClr>
                          </a:solidFill>
                        </a:rPr>
                        <a:t>DF265-CL-CC</a:t>
                      </a:r>
                    </a:p>
                    <a:p>
                      <a:pPr algn="l"/>
                      <a:r>
                        <a:rPr lang="en-US" sz="1000" b="1" dirty="0" smtClean="0">
                          <a:solidFill>
                            <a:schemeClr val="accent5">
                              <a:lumMod val="75000"/>
                            </a:schemeClr>
                          </a:solidFill>
                        </a:rPr>
                        <a:t>DP265-CL</a:t>
                      </a:r>
                    </a:p>
                    <a:p>
                      <a:pPr algn="l"/>
                      <a:endParaRPr lang="en-US" sz="1000" b="1" dirty="0" smtClean="0">
                        <a:solidFill>
                          <a:schemeClr val="accent5">
                            <a:lumMod val="7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rgbClr val="FF0000"/>
                          </a:solidFill>
                        </a:rPr>
                        <a:t>HF35 (3)-CL/CLS</a:t>
                      </a:r>
                    </a:p>
                    <a:p>
                      <a:pPr algn="l"/>
                      <a:r>
                        <a:rPr lang="en-US" sz="1000" b="1" dirty="0" smtClean="0">
                          <a:solidFill>
                            <a:srgbClr val="FF0000"/>
                          </a:solidFill>
                        </a:rPr>
                        <a:t>HF295-CL.</a:t>
                      </a:r>
                    </a:p>
                    <a:p>
                      <a:pPr algn="l"/>
                      <a:r>
                        <a:rPr lang="en-US" sz="1000" b="1" dirty="0" smtClean="0">
                          <a:solidFill>
                            <a:srgbClr val="FF0000"/>
                          </a:solidFill>
                        </a:rPr>
                        <a:t>DP295-CL</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rgbClr val="FF0000"/>
                          </a:solidFill>
                        </a:rPr>
                        <a:t>HF360-CL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1"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800" b="0" dirty="0" smtClean="0">
                          <a:solidFill>
                            <a:schemeClr val="tx1"/>
                          </a:solidFill>
                        </a:rPr>
                        <a:t>CLS – Scale Control</a:t>
                      </a:r>
                    </a:p>
                  </a:txBody>
                  <a:tcPr>
                    <a:lnL w="12700" cap="flat" cmpd="sng" algn="ctr">
                      <a:solidFill>
                        <a:schemeClr val="tx1"/>
                      </a:solidFill>
                      <a:prstDash val="solid"/>
                      <a:round/>
                      <a:headEnd type="none" w="med" len="med"/>
                      <a:tailEnd type="none" w="med" len="med"/>
                    </a:lnL>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t>ECO-Single/ECO-TO10</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t>ECO</a:t>
                      </a:r>
                      <a:r>
                        <a:rPr lang="en-US" sz="1000" b="1" baseline="0" dirty="0" smtClean="0"/>
                        <a:t> – TO10</a:t>
                      </a:r>
                      <a:r>
                        <a:rPr lang="en-US" sz="1000" b="1" u="sng" baseline="0" dirty="0" smtClean="0"/>
                        <a:t>S</a:t>
                      </a:r>
                      <a:r>
                        <a:rPr lang="en-US" sz="1000" b="1" u="none" baseline="0" dirty="0" smtClean="0"/>
                        <a:t> </a:t>
                      </a:r>
                      <a:endParaRPr lang="en-US" sz="800" b="1" u="non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3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tx1"/>
                          </a:solidFill>
                        </a:rPr>
                        <a:t>ECO</a:t>
                      </a:r>
                      <a:r>
                        <a:rPr lang="en-US" sz="1000" b="1" baseline="0" dirty="0" smtClean="0">
                          <a:solidFill>
                            <a:schemeClr val="tx1"/>
                          </a:solidFill>
                        </a:rPr>
                        <a:t> – Split / ECO-TO10                                                 </a:t>
                      </a:r>
                      <a:r>
                        <a:rPr lang="en-US" sz="1000" b="1" baseline="0" dirty="0" smtClean="0">
                          <a:solidFill>
                            <a:schemeClr val="bg1"/>
                          </a:solidFill>
                        </a:rPr>
                        <a:t>E</a:t>
                      </a:r>
                      <a:r>
                        <a:rPr lang="en-US" sz="1000" b="1" baseline="0" dirty="0" smtClean="0">
                          <a:solidFill>
                            <a:schemeClr val="tx1"/>
                          </a:solidFill>
                        </a:rPr>
                        <a:t>    ECO – TO10</a:t>
                      </a:r>
                      <a:r>
                        <a:rPr lang="en-US" sz="1000" b="1" u="sng" baseline="0" dirty="0" smtClean="0">
                          <a:solidFill>
                            <a:schemeClr val="tx1"/>
                          </a:solidFill>
                        </a:rPr>
                        <a:t>S</a:t>
                      </a:r>
                      <a:r>
                        <a:rPr lang="en-US" sz="1000" b="1" baseline="0" dirty="0" smtClean="0">
                          <a:solidFill>
                            <a:schemeClr val="tx1"/>
                          </a:solidFill>
                        </a:rPr>
                        <a:t> </a:t>
                      </a:r>
                      <a:r>
                        <a:rPr lang="en-US" sz="800" b="1" baseline="0" dirty="0" smtClean="0">
                          <a:solidFill>
                            <a:schemeClr val="tx1"/>
                          </a:solidFill>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800" b="1" baseline="0" dirty="0" smtClean="0">
                          <a:solidFill>
                            <a:schemeClr val="tx1"/>
                          </a:solidFill>
                        </a:rPr>
                        <a:t>     *Soda &amp; Ice w/ Dual Outlet</a:t>
                      </a:r>
                      <a:r>
                        <a:rPr lang="en-US" sz="800" b="1" baseline="0" dirty="0" smtClean="0">
                          <a:solidFill>
                            <a:schemeClr val="accent5">
                              <a:lumMod val="75000"/>
                            </a:schemeClr>
                          </a:solidFill>
                        </a:rPr>
                        <a:t>     </a:t>
                      </a:r>
                      <a:endParaRPr lang="en-US" sz="1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tx1"/>
                          </a:solidFill>
                        </a:rPr>
                        <a:t>ECO-20422PLUS</a:t>
                      </a:r>
                      <a:r>
                        <a:rPr lang="en-US" sz="1000" b="1" baseline="0" dirty="0" smtClean="0">
                          <a:solidFill>
                            <a:schemeClr val="tx1"/>
                          </a:solidFill>
                        </a:rPr>
                        <a:t> Twin</a:t>
                      </a:r>
                      <a:endParaRPr lang="en-US" sz="1000" b="1"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accent5">
                              <a:lumMod val="75000"/>
                            </a:schemeClr>
                          </a:solidFill>
                        </a:rPr>
                        <a:t>ECO-Single/ECO-TO14</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accent5">
                              <a:lumMod val="75000"/>
                            </a:schemeClr>
                          </a:solidFill>
                        </a:rPr>
                        <a:t>     ECO-TO14</a:t>
                      </a:r>
                      <a:r>
                        <a:rPr lang="en-US" sz="1000" b="1" u="sng" dirty="0" smtClean="0">
                          <a:solidFill>
                            <a:schemeClr val="accent5">
                              <a:lumMod val="75000"/>
                            </a:schemeClr>
                          </a:solidFill>
                        </a:rPr>
                        <a:t>S</a:t>
                      </a:r>
                      <a:r>
                        <a:rPr lang="en-US" sz="1000" b="1" dirty="0" smtClean="0">
                          <a:solidFill>
                            <a:schemeClr val="accent5">
                              <a:lumMod val="75000"/>
                            </a:schemeClr>
                          </a:solidFill>
                        </a:rPr>
                        <a:t> </a:t>
                      </a:r>
                      <a:r>
                        <a:rPr lang="en-US" sz="1000" b="1" baseline="0" dirty="0" smtClean="0">
                          <a:solidFill>
                            <a:schemeClr val="accent5">
                              <a:lumMod val="75000"/>
                            </a:schemeClr>
                          </a:solidFill>
                        </a:rPr>
                        <a:t>          </a:t>
                      </a:r>
                      <a:endParaRPr lang="en-US" sz="1000" b="1" dirty="0" smtClean="0">
                        <a:solidFill>
                          <a:schemeClr val="accent5">
                            <a:lumMod val="7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accent5">
                              <a:lumMod val="75000"/>
                            </a:schemeClr>
                          </a:solidFill>
                        </a:rPr>
                        <a:t>ECO-Single/ECO-TO20</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accent5">
                              <a:lumMod val="75000"/>
                            </a:schemeClr>
                          </a:solidFill>
                        </a:rPr>
                        <a:t>     ECO-TO20</a:t>
                      </a:r>
                      <a:r>
                        <a:rPr lang="en-US" sz="1000" b="1" u="sng" dirty="0" smtClean="0">
                          <a:solidFill>
                            <a:schemeClr val="accent5">
                              <a:lumMod val="75000"/>
                            </a:schemeClr>
                          </a:solidFill>
                        </a:rPr>
                        <a:t>S</a:t>
                      </a:r>
                      <a:r>
                        <a:rPr lang="en-US" sz="1000" b="1" dirty="0" smtClean="0">
                          <a:solidFill>
                            <a:schemeClr val="accent5">
                              <a:lumMod val="75000"/>
                            </a:schemeClr>
                          </a:solidFill>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accent5">
                              <a:lumMod val="75000"/>
                            </a:schemeClr>
                          </a:solidFill>
                        </a:rPr>
                        <a:t>ECO-Split/ECO-TO14</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accent5">
                              <a:lumMod val="75000"/>
                            </a:schemeClr>
                          </a:solidFill>
                        </a:rPr>
                        <a:t>     ECO-TO14</a:t>
                      </a:r>
                      <a:r>
                        <a:rPr lang="en-US" sz="1000" b="1" u="sng" dirty="0" smtClean="0">
                          <a:solidFill>
                            <a:schemeClr val="accent5">
                              <a:lumMod val="75000"/>
                            </a:schemeClr>
                          </a:solidFill>
                        </a:rPr>
                        <a:t>S</a:t>
                      </a:r>
                      <a:endParaRPr lang="en-US" sz="1000" b="1" dirty="0" smtClean="0">
                        <a:solidFill>
                          <a:schemeClr val="accent5">
                            <a:lumMod val="7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accent5">
                              <a:lumMod val="75000"/>
                            </a:schemeClr>
                          </a:solidFill>
                        </a:rPr>
                        <a:t>     *</a:t>
                      </a:r>
                      <a:r>
                        <a:rPr lang="en-US" sz="1000" b="1" baseline="0" dirty="0" smtClean="0">
                          <a:solidFill>
                            <a:schemeClr val="accent5">
                              <a:lumMod val="75000"/>
                            </a:schemeClr>
                          </a:solidFill>
                        </a:rPr>
                        <a:t>Soda &amp; Ice w/ Dual outlet </a:t>
                      </a:r>
                      <a:endParaRPr lang="en-US" sz="1050" b="1" baseline="0" dirty="0" smtClean="0">
                        <a:solidFill>
                          <a:schemeClr val="accent5">
                            <a:lumMod val="7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accent5">
                              <a:lumMod val="75000"/>
                            </a:schemeClr>
                          </a:solidFill>
                        </a:rPr>
                        <a:t>ECO-30422PLUS Triple</a:t>
                      </a:r>
                    </a:p>
                    <a:p>
                      <a:pPr algn="l"/>
                      <a:endParaRPr lang="en-US" sz="1000" b="1" dirty="0" smtClean="0">
                        <a:solidFill>
                          <a:schemeClr val="accent5">
                            <a:lumMod val="7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rgbClr val="FF0000"/>
                          </a:solidFill>
                        </a:rPr>
                        <a:t>ECO-Twin/ECO-TO14</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rgbClr val="FF0000"/>
                          </a:solidFill>
                        </a:rPr>
                        <a:t>     </a:t>
                      </a:r>
                      <a:r>
                        <a:rPr lang="en-US" sz="1050" b="1" dirty="0" smtClean="0">
                          <a:solidFill>
                            <a:schemeClr val="accent5">
                              <a:lumMod val="75000"/>
                            </a:schemeClr>
                          </a:solidFill>
                        </a:rPr>
                        <a:t> </a:t>
                      </a:r>
                      <a:r>
                        <a:rPr lang="en-US" sz="1050" b="1" dirty="0" smtClean="0">
                          <a:solidFill>
                            <a:srgbClr val="FF0000"/>
                          </a:solidFill>
                        </a:rPr>
                        <a:t>ECO-TO14</a:t>
                      </a:r>
                      <a:r>
                        <a:rPr lang="en-US" sz="1050" b="1" u="sng" dirty="0" smtClean="0">
                          <a:solidFill>
                            <a:srgbClr val="FF0000"/>
                          </a:solidFill>
                        </a:rPr>
                        <a:t>S</a:t>
                      </a:r>
                      <a:endParaRPr lang="en-US" sz="800" b="1"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rgbClr val="FF0000"/>
                          </a:solidFill>
                        </a:rPr>
                        <a:t>ECO-Twin/ECO-TO20</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rgbClr val="FF0000"/>
                          </a:solidFill>
                        </a:rPr>
                        <a:t>     </a:t>
                      </a:r>
                      <a:r>
                        <a:rPr lang="en-US" sz="1050" b="1" dirty="0" smtClean="0">
                          <a:solidFill>
                            <a:srgbClr val="FF0000"/>
                          </a:solidFill>
                        </a:rPr>
                        <a:t>ECO-TO20</a:t>
                      </a:r>
                      <a:r>
                        <a:rPr lang="en-US" sz="1050" b="1" u="sng" dirty="0" smtClean="0">
                          <a:solidFill>
                            <a:srgbClr val="FF0000"/>
                          </a:solidFill>
                        </a:rPr>
                        <a:t>S</a:t>
                      </a:r>
                      <a:r>
                        <a:rPr lang="en-US" sz="1050" b="1" dirty="0" smtClean="0">
                          <a:solidFill>
                            <a:srgbClr val="FF0000"/>
                          </a:solidFill>
                        </a:rPr>
                        <a:t> </a:t>
                      </a:r>
                      <a:endParaRPr lang="en-US" sz="900" b="1" baseline="0" dirty="0" smtClean="0">
                        <a:solidFill>
                          <a:schemeClr val="accent5">
                            <a:lumMod val="75000"/>
                          </a:schemeClr>
                        </a:solidFill>
                      </a:endParaRPr>
                    </a:p>
                    <a:p>
                      <a:pPr algn="l"/>
                      <a:r>
                        <a:rPr lang="en-US" sz="1000" b="1" dirty="0" smtClean="0">
                          <a:solidFill>
                            <a:srgbClr val="FF0000"/>
                          </a:solidFill>
                        </a:rPr>
                        <a:t>ECO-40422PLUS</a:t>
                      </a:r>
                      <a:r>
                        <a:rPr lang="en-US" sz="1000" b="1" baseline="0" dirty="0" smtClean="0">
                          <a:solidFill>
                            <a:srgbClr val="FF0000"/>
                          </a:solidFill>
                        </a:rPr>
                        <a:t> Quad</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baseline="0" dirty="0" smtClean="0">
                          <a:solidFill>
                            <a:schemeClr val="tx1"/>
                          </a:solidFill>
                        </a:rPr>
                        <a:t>EV9771-11 (7CLM</a:t>
                      </a:r>
                      <a:r>
                        <a:rPr lang="en-US" sz="1000" b="1" baseline="30000" dirty="0" smtClean="0">
                          <a:solidFill>
                            <a:schemeClr val="tx1"/>
                          </a:solidFill>
                        </a:rPr>
                        <a:t>+</a:t>
                      </a:r>
                      <a:r>
                        <a:rPr lang="en-US" sz="1000" b="1" baseline="0" dirty="0" smtClean="0">
                          <a:solidFill>
                            <a:schemeClr val="tx1"/>
                          </a:solidFill>
                        </a:rPr>
                        <a:t> Single)*</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baseline="0" dirty="0" smtClean="0">
                          <a:solidFill>
                            <a:schemeClr val="tx1"/>
                          </a:solidFill>
                        </a:rPr>
                        <a:t>EV9761-11 (XCLM</a:t>
                      </a:r>
                      <a:r>
                        <a:rPr lang="en-US" sz="1000" b="1" baseline="30000" dirty="0" smtClean="0">
                          <a:solidFill>
                            <a:schemeClr val="tx1"/>
                          </a:solidFill>
                        </a:rPr>
                        <a:t>+</a:t>
                      </a:r>
                      <a:r>
                        <a:rPr lang="en-US" sz="1000" b="1" baseline="0" dirty="0" smtClean="0">
                          <a:solidFill>
                            <a:schemeClr val="tx1"/>
                          </a:solidFill>
                        </a:rPr>
                        <a:t> Single</a:t>
                      </a:r>
                      <a:r>
                        <a:rPr lang="en-US" sz="1000" b="1" baseline="0" dirty="0" smtClean="0">
                          <a:solidFill>
                            <a:schemeClr val="tx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baseline="0" dirty="0" smtClean="0">
                          <a:solidFill>
                            <a:schemeClr val="tx1"/>
                          </a:solidFill>
                        </a:rPr>
                        <a:t>MOD24022 (2-MOD122PLUS)</a:t>
                      </a:r>
                      <a:endParaRPr lang="en-US" sz="1000" b="1"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1"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baseline="0" dirty="0" smtClean="0">
                          <a:solidFill>
                            <a:schemeClr val="accent5">
                              <a:lumMod val="75000"/>
                            </a:schemeClr>
                          </a:solidFill>
                        </a:rPr>
                        <a:t>EV9771-22 (7CLM</a:t>
                      </a:r>
                      <a:r>
                        <a:rPr lang="en-US" sz="1000" b="1" baseline="30000" dirty="0" smtClean="0">
                          <a:solidFill>
                            <a:schemeClr val="accent5">
                              <a:lumMod val="75000"/>
                            </a:schemeClr>
                          </a:solidFill>
                        </a:rPr>
                        <a:t>+</a:t>
                      </a:r>
                      <a:r>
                        <a:rPr lang="en-US" sz="1000" b="1" baseline="0" dirty="0" smtClean="0">
                          <a:solidFill>
                            <a:schemeClr val="accent5">
                              <a:lumMod val="75000"/>
                            </a:schemeClr>
                          </a:solidFill>
                        </a:rPr>
                        <a:t> Twin)*</a:t>
                      </a:r>
                      <a:r>
                        <a:rPr lang="en-US" sz="1000" b="1" baseline="30000" dirty="0" smtClean="0">
                          <a:solidFill>
                            <a:schemeClr val="accent5">
                              <a:lumMod val="75000"/>
                            </a:schemeClr>
                          </a:solidFill>
                        </a:rPr>
                        <a:t>1</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baseline="0" dirty="0" smtClean="0">
                          <a:solidFill>
                            <a:schemeClr val="accent5">
                              <a:lumMod val="75000"/>
                            </a:schemeClr>
                          </a:solidFill>
                        </a:rPr>
                        <a:t>EV9761-22 (XCLM</a:t>
                      </a:r>
                      <a:r>
                        <a:rPr lang="en-US" sz="1000" b="1" baseline="30000" dirty="0" smtClean="0">
                          <a:solidFill>
                            <a:schemeClr val="accent5">
                              <a:lumMod val="75000"/>
                            </a:schemeClr>
                          </a:solidFill>
                        </a:rPr>
                        <a:t>+</a:t>
                      </a:r>
                      <a:r>
                        <a:rPr lang="en-US" sz="1000" b="1" baseline="0" dirty="0" smtClean="0">
                          <a:solidFill>
                            <a:schemeClr val="accent5">
                              <a:lumMod val="75000"/>
                            </a:schemeClr>
                          </a:solidFill>
                        </a:rPr>
                        <a:t> Twin)*</a:t>
                      </a:r>
                      <a:r>
                        <a:rPr lang="en-US" sz="1000" b="1" baseline="30000" dirty="0" smtClean="0">
                          <a:solidFill>
                            <a:schemeClr val="accent5">
                              <a:lumMod val="75000"/>
                            </a:schemeClr>
                          </a:solidFill>
                        </a:rPr>
                        <a:t>1</a:t>
                      </a:r>
                      <a:endParaRPr lang="en-US" sz="1000" b="1" baseline="0" dirty="0" smtClean="0">
                        <a:solidFill>
                          <a:schemeClr val="accent5">
                            <a:lumMod val="75000"/>
                          </a:schemeClr>
                        </a:solidFill>
                      </a:endParaRPr>
                    </a:p>
                    <a:p>
                      <a:pPr algn="l"/>
                      <a:r>
                        <a:rPr lang="en-US" sz="1000" b="1" i="0" baseline="0" dirty="0" smtClean="0">
                          <a:solidFill>
                            <a:schemeClr val="accent5">
                              <a:lumMod val="75000"/>
                            </a:schemeClr>
                          </a:solidFill>
                        </a:rPr>
                        <a:t>EV9278-40 </a:t>
                      </a:r>
                      <a:r>
                        <a:rPr lang="en-US" sz="800" b="1" i="0" baseline="0" dirty="0" smtClean="0">
                          <a:solidFill>
                            <a:schemeClr val="accent5">
                              <a:lumMod val="75000"/>
                            </a:schemeClr>
                          </a:solidFill>
                        </a:rPr>
                        <a:t>(QC7I 7CLM+/7SI DIO)</a:t>
                      </a:r>
                    </a:p>
                    <a:p>
                      <a:pPr algn="l"/>
                      <a:r>
                        <a:rPr lang="en-US" sz="1000" b="1" i="0" baseline="0" dirty="0" smtClean="0">
                          <a:solidFill>
                            <a:schemeClr val="accent5">
                              <a:lumMod val="75000"/>
                            </a:schemeClr>
                          </a:solidFill>
                        </a:rPr>
                        <a:t>EV9278-42 </a:t>
                      </a:r>
                      <a:r>
                        <a:rPr lang="en-US" sz="800" b="1" i="0" baseline="0" dirty="0" smtClean="0">
                          <a:solidFill>
                            <a:schemeClr val="accent5">
                              <a:lumMod val="75000"/>
                            </a:schemeClr>
                          </a:solidFill>
                        </a:rPr>
                        <a:t>(QC71 7XCLM+/7SI DIO)</a:t>
                      </a:r>
                      <a:endParaRPr lang="en-US" sz="1000" b="1" i="0" baseline="0" dirty="0" smtClean="0">
                        <a:solidFill>
                          <a:schemeClr val="accent5">
                            <a:lumMod val="7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accent5">
                              <a:lumMod val="75000"/>
                            </a:schemeClr>
                          </a:solidFill>
                        </a:rPr>
                        <a:t>MOD30422 (3-MOD122PLUS)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1" dirty="0" smtClean="0">
                        <a:solidFill>
                          <a:schemeClr val="accent5">
                            <a:lumMod val="7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rgbClr val="FF0000"/>
                          </a:solidFill>
                        </a:rPr>
                        <a:t>EV9771-23 (7CLM</a:t>
                      </a:r>
                      <a:r>
                        <a:rPr lang="en-US" sz="1000" b="1" baseline="30000" dirty="0" smtClean="0">
                          <a:solidFill>
                            <a:srgbClr val="FF0000"/>
                          </a:solidFill>
                        </a:rPr>
                        <a:t>+</a:t>
                      </a:r>
                      <a:r>
                        <a:rPr lang="en-US" sz="1000" b="1" dirty="0" smtClean="0">
                          <a:solidFill>
                            <a:srgbClr val="FF0000"/>
                          </a:solidFill>
                        </a:rPr>
                        <a:t> Triple)*</a:t>
                      </a:r>
                      <a:r>
                        <a:rPr lang="en-US" sz="1000" b="1" baseline="30000" dirty="0" smtClean="0">
                          <a:solidFill>
                            <a:srgbClr val="FF0000"/>
                          </a:solidFill>
                        </a:rPr>
                        <a:t>1</a:t>
                      </a:r>
                      <a:endParaRPr lang="en-US" sz="1000" b="1"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rgbClr val="FF0000"/>
                          </a:solidFill>
                        </a:rPr>
                        <a:t>EV9761-23 (XCLM</a:t>
                      </a:r>
                      <a:r>
                        <a:rPr lang="en-US" sz="1000" b="1" baseline="30000" dirty="0" smtClean="0">
                          <a:solidFill>
                            <a:srgbClr val="FF0000"/>
                          </a:solidFill>
                        </a:rPr>
                        <a:t>+</a:t>
                      </a:r>
                      <a:r>
                        <a:rPr lang="en-US" sz="1000" b="1" dirty="0" smtClean="0">
                          <a:solidFill>
                            <a:srgbClr val="FF0000"/>
                          </a:solidFill>
                        </a:rPr>
                        <a:t> Triple)*</a:t>
                      </a:r>
                      <a:r>
                        <a:rPr lang="en-US" sz="1000" b="1" baseline="30000" dirty="0" smtClean="0">
                          <a:solidFill>
                            <a:srgbClr val="FF0000"/>
                          </a:solidFill>
                        </a:rPr>
                        <a:t>1</a:t>
                      </a:r>
                      <a:endParaRPr lang="en-US" sz="1000" b="1" dirty="0" smtClean="0">
                        <a:solidFill>
                          <a:srgbClr val="FF0000"/>
                        </a:solidFill>
                      </a:endParaRPr>
                    </a:p>
                    <a:p>
                      <a:pPr algn="l"/>
                      <a:r>
                        <a:rPr lang="en-US" sz="1000" b="1" baseline="0" dirty="0" smtClean="0">
                          <a:solidFill>
                            <a:srgbClr val="FF0000"/>
                          </a:solidFill>
                        </a:rPr>
                        <a:t>EV9771-24 (7CLM</a:t>
                      </a:r>
                      <a:r>
                        <a:rPr lang="en-US" sz="1000" b="1" baseline="30000" dirty="0" smtClean="0">
                          <a:solidFill>
                            <a:srgbClr val="FF0000"/>
                          </a:solidFill>
                        </a:rPr>
                        <a:t>+</a:t>
                      </a:r>
                      <a:r>
                        <a:rPr lang="en-US" sz="1000" b="1" baseline="0" dirty="0" smtClean="0">
                          <a:solidFill>
                            <a:srgbClr val="FF0000"/>
                          </a:solidFill>
                        </a:rPr>
                        <a:t> Quad)*</a:t>
                      </a:r>
                      <a:r>
                        <a:rPr lang="en-US" sz="1000" b="1" baseline="30000" dirty="0" smtClean="0">
                          <a:solidFill>
                            <a:srgbClr val="FF0000"/>
                          </a:solidFill>
                        </a:rPr>
                        <a:t>1</a:t>
                      </a:r>
                      <a:endParaRPr lang="en-US" sz="1000" b="1" baseline="0" dirty="0" smtClean="0">
                        <a:solidFill>
                          <a:srgbClr val="FF0000"/>
                        </a:solidFill>
                      </a:endParaRPr>
                    </a:p>
                    <a:p>
                      <a:pPr algn="l"/>
                      <a:r>
                        <a:rPr lang="en-US" sz="1000" b="1" baseline="0" dirty="0" smtClean="0">
                          <a:solidFill>
                            <a:srgbClr val="FF0000"/>
                          </a:solidFill>
                        </a:rPr>
                        <a:t>EV9761-24 (XCLM</a:t>
                      </a:r>
                      <a:r>
                        <a:rPr lang="en-US" sz="1000" b="1" baseline="30000" dirty="0" smtClean="0">
                          <a:solidFill>
                            <a:srgbClr val="FF0000"/>
                          </a:solidFill>
                        </a:rPr>
                        <a:t>+</a:t>
                      </a:r>
                      <a:r>
                        <a:rPr lang="en-US" sz="1000" b="1" baseline="0" dirty="0" smtClean="0">
                          <a:solidFill>
                            <a:srgbClr val="FF0000"/>
                          </a:solidFill>
                        </a:rPr>
                        <a:t> Quad)*</a:t>
                      </a:r>
                      <a:r>
                        <a:rPr lang="en-US" sz="1000" b="1" baseline="30000" dirty="0" smtClean="0">
                          <a:solidFill>
                            <a:srgbClr val="FF0000"/>
                          </a:solidFill>
                        </a:rPr>
                        <a:t>1</a:t>
                      </a:r>
                      <a:endParaRPr lang="en-US" sz="1000" b="1" baseline="0" dirty="0" smtClean="0">
                        <a:solidFill>
                          <a:srgbClr val="FF0000"/>
                        </a:solidFill>
                      </a:endParaRPr>
                    </a:p>
                    <a:p>
                      <a:pPr algn="l"/>
                      <a:r>
                        <a:rPr lang="en-US" sz="1000" b="1" baseline="0" dirty="0" smtClean="0">
                          <a:solidFill>
                            <a:srgbClr val="FF0000"/>
                          </a:solidFill>
                        </a:rPr>
                        <a:t>EV9100-37 (CB20-312E</a:t>
                      </a:r>
                      <a:r>
                        <a:rPr lang="en-US" sz="1000" b="1" baseline="0" dirty="0" smtClean="0">
                          <a:solidFill>
                            <a:srgbClr val="FF0000"/>
                          </a:solidFill>
                        </a:rPr>
                        <a:t>)</a:t>
                      </a:r>
                    </a:p>
                    <a:p>
                      <a:pPr algn="l"/>
                      <a:r>
                        <a:rPr lang="en-US" sz="1000" b="1" baseline="0" dirty="0" smtClean="0">
                          <a:solidFill>
                            <a:srgbClr val="FF0000"/>
                          </a:solidFill>
                        </a:rPr>
                        <a:t>MOD40422 (4-MOD122PLUS)</a:t>
                      </a:r>
                      <a:endParaRPr lang="en-US" sz="1000" b="1" baseline="0" dirty="0" smtClean="0">
                        <a:solidFill>
                          <a:srgbClr val="FF0000"/>
                        </a:solidFill>
                      </a:endParaRPr>
                    </a:p>
                    <a:p>
                      <a:pPr algn="l"/>
                      <a:endParaRPr lang="en-US" sz="1000" dirty="0" smtClean="0"/>
                    </a:p>
                    <a:p>
                      <a:pPr algn="l"/>
                      <a:r>
                        <a:rPr lang="en-US" sz="800" dirty="0" smtClean="0"/>
                        <a:t>* Also available without </a:t>
                      </a:r>
                      <a:r>
                        <a:rPr lang="en-US" sz="800" dirty="0" err="1" smtClean="0"/>
                        <a:t>prefilter</a:t>
                      </a:r>
                      <a:endParaRPr lang="en-US" sz="800" dirty="0" smtClean="0"/>
                    </a:p>
                    <a:p>
                      <a:pPr algn="l"/>
                      <a:r>
                        <a:rPr lang="en-US" sz="800" baseline="30000" dirty="0" smtClean="0"/>
                        <a:t>1</a:t>
                      </a:r>
                      <a:r>
                        <a:rPr lang="en-US" sz="800" dirty="0" smtClean="0"/>
                        <a:t> Also available with scale control</a:t>
                      </a:r>
                    </a:p>
                    <a:p>
                      <a:pPr algn="l"/>
                      <a:endParaRPr lang="en-US" sz="1000" dirty="0" smtClean="0"/>
                    </a:p>
                  </a:txBody>
                  <a:tcPr>
                    <a:noFill/>
                  </a:tcPr>
                </a:tc>
                <a:tc>
                  <a:txBody>
                    <a:bodyPr/>
                    <a:lstStyle/>
                    <a:p>
                      <a:pPr algn="l"/>
                      <a:r>
                        <a:rPr lang="en-US" sz="1000" b="1" dirty="0" smtClean="0"/>
                        <a:t>SMF IC600</a:t>
                      </a:r>
                    </a:p>
                    <a:p>
                      <a:pPr algn="l"/>
                      <a:r>
                        <a:rPr lang="en-US" sz="800" b="1" dirty="0" smtClean="0"/>
                        <a:t>        SMF IC600 SC</a:t>
                      </a:r>
                    </a:p>
                    <a:p>
                      <a:pPr algn="l"/>
                      <a:endParaRPr lang="en-US" sz="1000" b="1" dirty="0" smtClean="0"/>
                    </a:p>
                    <a:p>
                      <a:pPr algn="l"/>
                      <a:r>
                        <a:rPr lang="en-US" sz="1000" b="1" dirty="0" smtClean="0">
                          <a:solidFill>
                            <a:schemeClr val="accent5">
                              <a:lumMod val="75000"/>
                            </a:schemeClr>
                          </a:solidFill>
                        </a:rPr>
                        <a:t>SMF</a:t>
                      </a:r>
                      <a:r>
                        <a:rPr lang="en-US" sz="1000" b="1" baseline="0" dirty="0" smtClean="0">
                          <a:solidFill>
                            <a:schemeClr val="accent5">
                              <a:lumMod val="75000"/>
                            </a:schemeClr>
                          </a:solidFill>
                        </a:rPr>
                        <a:t> IC614</a:t>
                      </a:r>
                    </a:p>
                    <a:p>
                      <a:pPr algn="l"/>
                      <a:r>
                        <a:rPr lang="en-US" sz="800" b="1" baseline="0" dirty="0" smtClean="0">
                          <a:solidFill>
                            <a:schemeClr val="accent5">
                              <a:lumMod val="75000"/>
                            </a:schemeClr>
                          </a:solidFill>
                        </a:rPr>
                        <a:t>        SMF IC614 SC</a:t>
                      </a:r>
                    </a:p>
                    <a:p>
                      <a:pPr algn="l"/>
                      <a:endParaRPr lang="en-US" sz="1000" b="1" baseline="0" dirty="0" smtClean="0">
                        <a:solidFill>
                          <a:schemeClr val="accent5">
                            <a:lumMod val="75000"/>
                          </a:schemeClr>
                        </a:solidFill>
                      </a:endParaRPr>
                    </a:p>
                    <a:p>
                      <a:pPr algn="l"/>
                      <a:r>
                        <a:rPr lang="en-US" sz="1000" b="1" dirty="0" smtClean="0">
                          <a:solidFill>
                            <a:srgbClr val="FF0000"/>
                          </a:solidFill>
                        </a:rPr>
                        <a:t>SMF IC620C</a:t>
                      </a:r>
                    </a:p>
                    <a:p>
                      <a:pPr algn="l"/>
                      <a:r>
                        <a:rPr lang="en-US" sz="800" b="1" dirty="0" smtClean="0">
                          <a:solidFill>
                            <a:srgbClr val="FF0000"/>
                          </a:solidFill>
                        </a:rPr>
                        <a:t>         SMF</a:t>
                      </a:r>
                      <a:r>
                        <a:rPr lang="en-US" sz="800" b="1" baseline="0" dirty="0" smtClean="0">
                          <a:solidFill>
                            <a:srgbClr val="FF0000"/>
                          </a:solidFill>
                        </a:rPr>
                        <a:t> IC620C SC</a:t>
                      </a:r>
                      <a:endParaRPr lang="en-US" sz="800" b="1" dirty="0" smtClean="0">
                        <a:solidFill>
                          <a:srgbClr val="FF0000"/>
                        </a:solidFill>
                      </a:endParaRPr>
                    </a:p>
                    <a:p>
                      <a:pPr algn="l"/>
                      <a:r>
                        <a:rPr lang="en-US" sz="1000" b="1" dirty="0" smtClean="0">
                          <a:solidFill>
                            <a:srgbClr val="FF0000"/>
                          </a:solidFill>
                        </a:rPr>
                        <a:t>SMF IC614-2</a:t>
                      </a:r>
                    </a:p>
                    <a:p>
                      <a:pPr algn="l"/>
                      <a:r>
                        <a:rPr lang="en-US" sz="800" b="1" dirty="0" smtClean="0">
                          <a:solidFill>
                            <a:srgbClr val="FF0000"/>
                          </a:solidFill>
                        </a:rPr>
                        <a:t>         SMF</a:t>
                      </a:r>
                      <a:r>
                        <a:rPr lang="en-US" sz="800" b="1" baseline="0" dirty="0" smtClean="0">
                          <a:solidFill>
                            <a:srgbClr val="FF0000"/>
                          </a:solidFill>
                        </a:rPr>
                        <a:t> IC614-2 SC</a:t>
                      </a:r>
                      <a:endParaRPr lang="en-US" sz="800" b="1" dirty="0" smtClean="0">
                        <a:solidFill>
                          <a:srgbClr val="FF0000"/>
                        </a:solidFill>
                      </a:endParaRPr>
                    </a:p>
                    <a:p>
                      <a:pPr algn="l"/>
                      <a:r>
                        <a:rPr lang="en-US" sz="1000" b="1" dirty="0" smtClean="0">
                          <a:solidFill>
                            <a:srgbClr val="FF0000"/>
                          </a:solidFill>
                        </a:rPr>
                        <a:t>SMF IC620CC</a:t>
                      </a:r>
                    </a:p>
                    <a:p>
                      <a:pPr algn="l"/>
                      <a:r>
                        <a:rPr lang="en-US" sz="800" b="1" dirty="0" smtClean="0">
                          <a:solidFill>
                            <a:srgbClr val="FF0000"/>
                          </a:solidFill>
                        </a:rPr>
                        <a:t>         SMF IC620CC SC</a:t>
                      </a:r>
                    </a:p>
                    <a:p>
                      <a:pPr algn="l"/>
                      <a:r>
                        <a:rPr lang="en-US" sz="1000" b="1" dirty="0" smtClean="0">
                          <a:solidFill>
                            <a:srgbClr val="FF0000"/>
                          </a:solidFill>
                        </a:rPr>
                        <a:t>SMF IC620CCC</a:t>
                      </a:r>
                    </a:p>
                    <a:p>
                      <a:pPr algn="l"/>
                      <a:r>
                        <a:rPr lang="en-US" sz="800" b="1" dirty="0" smtClean="0">
                          <a:solidFill>
                            <a:srgbClr val="FF0000"/>
                          </a:solidFill>
                        </a:rPr>
                        <a:t>         SMF IC620CCC SC</a:t>
                      </a:r>
                    </a:p>
                    <a:p>
                      <a:pPr algn="l"/>
                      <a:endParaRPr lang="en-US" sz="1000" dirty="0" smtClean="0"/>
                    </a:p>
                    <a:p>
                      <a:pPr algn="l"/>
                      <a:endParaRPr lang="en-US" sz="800" dirty="0" smtClean="0"/>
                    </a:p>
                    <a:p>
                      <a:pPr algn="l"/>
                      <a:r>
                        <a:rPr lang="en-US" sz="800" dirty="0" smtClean="0"/>
                        <a:t>SC – Scale Control</a:t>
                      </a:r>
                      <a:endParaRPr lang="en-US" sz="800" dirty="0"/>
                    </a:p>
                  </a:txBody>
                  <a:tcPr>
                    <a:noFill/>
                  </a:tcPr>
                </a:tc>
                <a:tc>
                  <a:txBody>
                    <a:bodyPr/>
                    <a:lstStyle/>
                    <a:p>
                      <a:pPr algn="l"/>
                      <a:r>
                        <a:rPr lang="en-US" sz="1000" b="1" dirty="0" smtClean="0">
                          <a:solidFill>
                            <a:srgbClr val="FF0000"/>
                          </a:solidFill>
                        </a:rPr>
                        <a:t>VZN-421HC</a:t>
                      </a:r>
                    </a:p>
                    <a:p>
                      <a:pPr algn="l"/>
                      <a:r>
                        <a:rPr lang="en-US" sz="1000" b="1" dirty="0" smtClean="0">
                          <a:solidFill>
                            <a:srgbClr val="FF0000"/>
                          </a:solidFill>
                        </a:rPr>
                        <a:t>VZN-421HC-T5</a:t>
                      </a:r>
                    </a:p>
                    <a:p>
                      <a:pPr algn="l"/>
                      <a:r>
                        <a:rPr lang="en-US" sz="1000" b="1" dirty="0" smtClean="0">
                          <a:solidFill>
                            <a:srgbClr val="FF0000"/>
                          </a:solidFill>
                        </a:rPr>
                        <a:t>VZN-441HC</a:t>
                      </a:r>
                    </a:p>
                    <a:p>
                      <a:pPr algn="l"/>
                      <a:r>
                        <a:rPr lang="en-US" sz="1000" b="1" dirty="0" smtClean="0">
                          <a:solidFill>
                            <a:srgbClr val="FF0000"/>
                          </a:solidFill>
                        </a:rPr>
                        <a:t>VZN-441HC-T5</a:t>
                      </a:r>
                    </a:p>
                    <a:p>
                      <a:pPr algn="l"/>
                      <a:r>
                        <a:rPr lang="en-US" sz="1000" b="1" dirty="0" smtClean="0">
                          <a:solidFill>
                            <a:srgbClr val="FF0000"/>
                          </a:solidFill>
                        </a:rPr>
                        <a:t>VZN-441VC</a:t>
                      </a:r>
                    </a:p>
                    <a:p>
                      <a:pPr algn="l"/>
                      <a:r>
                        <a:rPr lang="en-US" sz="1000" b="1" dirty="0" smtClean="0">
                          <a:solidFill>
                            <a:srgbClr val="FF0000"/>
                          </a:solidFill>
                        </a:rPr>
                        <a:t>VZN-441VC-T5</a:t>
                      </a:r>
                    </a:p>
                    <a:p>
                      <a:pPr algn="l"/>
                      <a:r>
                        <a:rPr lang="en-US" sz="1000" b="1" dirty="0" smtClean="0">
                          <a:solidFill>
                            <a:srgbClr val="FF0000"/>
                          </a:solidFill>
                        </a:rPr>
                        <a:t> </a:t>
                      </a:r>
                    </a:p>
                    <a:p>
                      <a:pPr algn="l"/>
                      <a:endParaRPr lang="en-US" sz="1000" b="1" dirty="0" smtClean="0">
                        <a:solidFill>
                          <a:srgbClr val="FF0000"/>
                        </a:solidFill>
                      </a:endParaRPr>
                    </a:p>
                    <a:p>
                      <a:pPr algn="l"/>
                      <a:r>
                        <a:rPr lang="en-US" sz="1200" b="1" u="sng" dirty="0" err="1" smtClean="0">
                          <a:solidFill>
                            <a:schemeClr val="tx1"/>
                          </a:solidFill>
                        </a:rPr>
                        <a:t>Aquasana</a:t>
                      </a:r>
                      <a:endParaRPr lang="en-US" sz="1200" b="1" u="sng" dirty="0" smtClean="0">
                        <a:solidFill>
                          <a:schemeClr val="tx1"/>
                        </a:solidFill>
                      </a:endParaRPr>
                    </a:p>
                    <a:p>
                      <a:pPr algn="l"/>
                      <a:r>
                        <a:rPr lang="en-US" sz="1000" b="1" u="none" dirty="0" smtClean="0">
                          <a:solidFill>
                            <a:schemeClr val="tx1"/>
                          </a:solidFill>
                        </a:rPr>
                        <a:t>FS-HF3-D2M*</a:t>
                      </a:r>
                    </a:p>
                    <a:p>
                      <a:pPr algn="l"/>
                      <a:r>
                        <a:rPr lang="en-US" sz="1000" b="1" u="none" dirty="0" smtClean="0">
                          <a:solidFill>
                            <a:schemeClr val="tx1"/>
                          </a:solidFill>
                        </a:rPr>
                        <a:t>FS-HF2-2M</a:t>
                      </a:r>
                    </a:p>
                    <a:p>
                      <a:pPr algn="l"/>
                      <a:r>
                        <a:rPr lang="en-US" sz="1000" b="1" u="none" dirty="0" smtClean="0">
                          <a:solidFill>
                            <a:schemeClr val="accent1"/>
                          </a:solidFill>
                        </a:rPr>
                        <a:t>FS-HF5-D3ML*</a:t>
                      </a:r>
                    </a:p>
                    <a:p>
                      <a:pPr algn="l"/>
                      <a:r>
                        <a:rPr lang="en-US" sz="1000" b="1" u="none" dirty="0" smtClean="0">
                          <a:solidFill>
                            <a:schemeClr val="accent1"/>
                          </a:solidFill>
                        </a:rPr>
                        <a:t>FS-HF4-D3M*</a:t>
                      </a:r>
                    </a:p>
                    <a:p>
                      <a:pPr algn="l"/>
                      <a:r>
                        <a:rPr lang="en-US" sz="1000" b="1" u="none" dirty="0" smtClean="0">
                          <a:solidFill>
                            <a:schemeClr val="accent1"/>
                          </a:solidFill>
                        </a:rPr>
                        <a:t>FS-HF3-3M</a:t>
                      </a:r>
                    </a:p>
                    <a:p>
                      <a:pPr algn="l"/>
                      <a:r>
                        <a:rPr lang="en-US" sz="1000" b="1" u="none" dirty="0" smtClean="0">
                          <a:solidFill>
                            <a:srgbClr val="FF0000"/>
                          </a:solidFill>
                        </a:rPr>
                        <a:t>FS-HF4-PF4M*</a:t>
                      </a:r>
                    </a:p>
                    <a:p>
                      <a:pPr algn="l"/>
                      <a:r>
                        <a:rPr lang="en-US" sz="1000" b="1" u="none" dirty="0" smtClean="0">
                          <a:solidFill>
                            <a:srgbClr val="FF0000"/>
                          </a:solidFill>
                        </a:rPr>
                        <a:t>FS-HF4-4M</a:t>
                      </a:r>
                    </a:p>
                    <a:p>
                      <a:pPr algn="l"/>
                      <a:endParaRPr lang="en-US" sz="1000" b="1" u="none" dirty="0" smtClean="0">
                        <a:solidFill>
                          <a:srgbClr val="FF0000"/>
                        </a:solidFill>
                      </a:endParaRPr>
                    </a:p>
                    <a:p>
                      <a:pPr marL="0" indent="0" algn="l">
                        <a:buFont typeface="Arial" panose="020B0604020202020204" pitchFamily="34" charset="0"/>
                        <a:buNone/>
                      </a:pPr>
                      <a:r>
                        <a:rPr lang="en-US" sz="800" b="0" u="none" dirty="0" smtClean="0">
                          <a:solidFill>
                            <a:schemeClr val="tx1"/>
                          </a:solidFill>
                        </a:rPr>
                        <a:t>* Additional sediment</a:t>
                      </a:r>
                      <a:r>
                        <a:rPr lang="en-US" sz="800" b="0" u="none" baseline="0" dirty="0" smtClean="0">
                          <a:solidFill>
                            <a:schemeClr val="tx1"/>
                          </a:solidFill>
                        </a:rPr>
                        <a:t> reduction</a:t>
                      </a:r>
                    </a:p>
                    <a:p>
                      <a:pPr marL="0" indent="0" algn="l">
                        <a:buFont typeface="Arial" panose="020B0604020202020204" pitchFamily="34" charset="0"/>
                        <a:buNone/>
                      </a:pPr>
                      <a:endParaRPr lang="en-US" sz="800" b="0" u="none" baseline="0" dirty="0" smtClean="0">
                        <a:solidFill>
                          <a:schemeClr val="tx1"/>
                        </a:solidFill>
                      </a:endParaRPr>
                    </a:p>
                    <a:p>
                      <a:pPr marL="0" indent="0" algn="l">
                        <a:buFont typeface="Arial" panose="020B0604020202020204" pitchFamily="34" charset="0"/>
                        <a:buNone/>
                      </a:pPr>
                      <a:r>
                        <a:rPr lang="en-US" sz="800" b="0" u="none" baseline="0" dirty="0" smtClean="0">
                          <a:solidFill>
                            <a:schemeClr val="tx1"/>
                          </a:solidFill>
                        </a:rPr>
                        <a:t>Scott Yarborough</a:t>
                      </a:r>
                    </a:p>
                    <a:p>
                      <a:pPr marL="0" indent="0" algn="l">
                        <a:buFont typeface="Arial" panose="020B0604020202020204" pitchFamily="34" charset="0"/>
                        <a:buNone/>
                      </a:pPr>
                      <a:r>
                        <a:rPr lang="en-US" sz="800" b="0" u="none" baseline="0" dirty="0" smtClean="0">
                          <a:solidFill>
                            <a:schemeClr val="tx1"/>
                          </a:solidFill>
                        </a:rPr>
                        <a:t>P: 512-687-9378</a:t>
                      </a:r>
                    </a:p>
                    <a:p>
                      <a:pPr marL="0" indent="0" algn="l">
                        <a:buFont typeface="Arial" panose="020B0604020202020204" pitchFamily="34" charset="0"/>
                        <a:buNone/>
                      </a:pPr>
                      <a:r>
                        <a:rPr lang="en-US" sz="800" b="0" u="none" baseline="0" dirty="0" smtClean="0">
                          <a:solidFill>
                            <a:schemeClr val="tx1"/>
                          </a:solidFill>
                        </a:rPr>
                        <a:t>E: scott.Yarborough@aquasana.com</a:t>
                      </a:r>
                    </a:p>
                  </a:txBody>
                  <a:tcPr>
                    <a:noFill/>
                  </a:tcPr>
                </a:tc>
                <a:tc>
                  <a:txBody>
                    <a:bodyPr/>
                    <a:lstStyle/>
                    <a:p>
                      <a:pPr algn="l"/>
                      <a:r>
                        <a:rPr lang="en-US" sz="1200" b="1" u="sng" dirty="0" err="1" smtClean="0">
                          <a:solidFill>
                            <a:schemeClr val="tx1"/>
                          </a:solidFill>
                        </a:rPr>
                        <a:t>OptiPure</a:t>
                      </a:r>
                      <a:endParaRPr lang="en-US" sz="1000" b="1" dirty="0" smtClean="0">
                        <a:solidFill>
                          <a:srgbClr val="FF0000"/>
                        </a:solidFill>
                      </a:endParaRPr>
                    </a:p>
                    <a:p>
                      <a:pPr algn="l"/>
                      <a:r>
                        <a:rPr lang="en-US" sz="1000" b="1" dirty="0" smtClean="0">
                          <a:solidFill>
                            <a:srgbClr val="FF0000"/>
                          </a:solidFill>
                        </a:rPr>
                        <a:t>FX-22PCR+</a:t>
                      </a:r>
                    </a:p>
                    <a:p>
                      <a:pPr algn="l"/>
                      <a:endParaRPr lang="en-US" sz="1000" b="1" dirty="0" smtClean="0">
                        <a:solidFill>
                          <a:srgbClr val="FF0000"/>
                        </a:solidFill>
                      </a:endParaRPr>
                    </a:p>
                    <a:p>
                      <a:pPr algn="ctr"/>
                      <a:r>
                        <a:rPr lang="en-US" sz="800" dirty="0" smtClean="0"/>
                        <a:t>Keefe </a:t>
                      </a:r>
                      <a:r>
                        <a:rPr lang="en-US" sz="800" dirty="0" err="1" smtClean="0"/>
                        <a:t>Aldstadt</a:t>
                      </a:r>
                      <a:endParaRPr lang="en-US" sz="800" dirty="0" smtClean="0"/>
                    </a:p>
                    <a:p>
                      <a:pPr algn="ctr"/>
                      <a:r>
                        <a:rPr lang="en-US" sz="800" dirty="0" smtClean="0"/>
                        <a:t>P: 972-881-9797x5509</a:t>
                      </a:r>
                    </a:p>
                    <a:p>
                      <a:pPr algn="ctr"/>
                      <a:r>
                        <a:rPr lang="en-US" sz="800" dirty="0" smtClean="0"/>
                        <a:t>kaldstadt@optipure.net</a:t>
                      </a:r>
                    </a:p>
                    <a:p>
                      <a:pPr algn="l"/>
                      <a:endParaRPr lang="en-US" sz="1000" b="1"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1" u="none"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err="1" smtClean="0">
                          <a:solidFill>
                            <a:schemeClr val="tx1"/>
                          </a:solidFill>
                        </a:rPr>
                        <a:t>BioCon</a:t>
                      </a:r>
                      <a:endParaRPr lang="en-US" sz="1000" b="1" dirty="0" smtClean="0">
                        <a:solidFill>
                          <a:srgbClr val="FF0000"/>
                        </a:solidFill>
                      </a:endParaRPr>
                    </a:p>
                    <a:p>
                      <a:pPr algn="l"/>
                      <a:r>
                        <a:rPr lang="en-US" sz="1000" b="1" dirty="0" smtClean="0">
                          <a:solidFill>
                            <a:schemeClr val="tx1"/>
                          </a:solidFill>
                        </a:rPr>
                        <a:t>AWS-MH001</a:t>
                      </a:r>
                    </a:p>
                    <a:p>
                      <a:pPr algn="l"/>
                      <a:r>
                        <a:rPr lang="en-US" sz="1000" b="1" dirty="0" smtClean="0">
                          <a:solidFill>
                            <a:schemeClr val="accent1"/>
                          </a:solidFill>
                        </a:rPr>
                        <a:t>AWS-MH002</a:t>
                      </a:r>
                    </a:p>
                    <a:p>
                      <a:pPr algn="l"/>
                      <a:r>
                        <a:rPr lang="en-US" sz="1000" b="1" dirty="0" smtClean="0">
                          <a:solidFill>
                            <a:srgbClr val="FF0000"/>
                          </a:solidFill>
                        </a:rPr>
                        <a:t>AWS-MH003</a:t>
                      </a:r>
                    </a:p>
                    <a:p>
                      <a:pPr algn="l"/>
                      <a:r>
                        <a:rPr lang="en-US" sz="1000" b="1" dirty="0" smtClean="0">
                          <a:solidFill>
                            <a:srgbClr val="FF0000"/>
                          </a:solidFill>
                        </a:rPr>
                        <a:t>(AWS-CLMFC-1017)</a:t>
                      </a:r>
                    </a:p>
                    <a:p>
                      <a:pPr algn="l"/>
                      <a:r>
                        <a:rPr lang="en-US" sz="1000" b="1" dirty="0" smtClean="0">
                          <a:solidFill>
                            <a:srgbClr val="FF0000"/>
                          </a:solidFill>
                        </a:rPr>
                        <a:t>BCC-006 (SC)</a:t>
                      </a:r>
                    </a:p>
                    <a:p>
                      <a:pPr algn="l"/>
                      <a:r>
                        <a:rPr lang="en-US" sz="1000" b="1" dirty="0" smtClean="0">
                          <a:solidFill>
                            <a:srgbClr val="FF0000"/>
                          </a:solidFill>
                        </a:rPr>
                        <a:t>AGSHC-35 (BC)</a:t>
                      </a:r>
                    </a:p>
                    <a:p>
                      <a:pPr algn="ctr"/>
                      <a:r>
                        <a:rPr lang="en-US" sz="800" dirty="0" smtClean="0"/>
                        <a:t>Kathleen Janssen</a:t>
                      </a:r>
                    </a:p>
                    <a:p>
                      <a:pPr algn="ctr"/>
                      <a:r>
                        <a:rPr lang="en-US" sz="800" dirty="0" smtClean="0"/>
                        <a:t>P:</a:t>
                      </a:r>
                      <a:r>
                        <a:rPr lang="en-US" sz="800" baseline="0" dirty="0" smtClean="0"/>
                        <a:t> 702-368-2461</a:t>
                      </a:r>
                    </a:p>
                    <a:p>
                      <a:pPr algn="ctr"/>
                      <a:r>
                        <a:rPr lang="en-US" sz="800" dirty="0" smtClean="0"/>
                        <a:t>kathleen@biocon1.com</a:t>
                      </a:r>
                    </a:p>
                    <a:p>
                      <a:pPr algn="l"/>
                      <a:endParaRPr lang="en-US" sz="1000" b="1" dirty="0" smtClean="0">
                        <a:solidFill>
                          <a:srgbClr val="FF0000"/>
                        </a:solidFill>
                      </a:endParaRPr>
                    </a:p>
                    <a:p>
                      <a:pPr algn="l"/>
                      <a:endParaRPr lang="en-US" sz="1000" b="1" dirty="0">
                        <a:solidFill>
                          <a:srgbClr val="FF0000"/>
                        </a:solidFill>
                      </a:endParaRPr>
                    </a:p>
                  </a:txBody>
                  <a:tcPr>
                    <a:lnR w="12700" cap="flat" cmpd="sng" algn="ctr">
                      <a:solidFill>
                        <a:schemeClr val="tx1"/>
                      </a:solidFill>
                      <a:prstDash val="solid"/>
                      <a:round/>
                      <a:headEnd type="none" w="med" len="med"/>
                      <a:tailEnd type="none" w="med" len="med"/>
                    </a:lnR>
                    <a:noFill/>
                  </a:tcPr>
                </a:tc>
              </a:tr>
              <a:tr h="579120">
                <a:tc>
                  <a:txBody>
                    <a:bodyPr/>
                    <a:lstStyle/>
                    <a:p>
                      <a:pPr algn="ctr"/>
                      <a:endParaRPr lang="en-US" sz="800" dirty="0"/>
                    </a:p>
                  </a:txBody>
                  <a:tcPr anchor="ctr">
                    <a:lnL w="12700" cap="flat" cmpd="sng" algn="ctr">
                      <a:solidFill>
                        <a:schemeClr val="tx1"/>
                      </a:solidFill>
                      <a:prstDash val="solid"/>
                      <a:round/>
                      <a:headEnd type="none" w="med" len="med"/>
                      <a:tailEnd type="none" w="med" len="med"/>
                    </a:lnL>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u="sng" dirty="0" smtClean="0"/>
                        <a:t>S</a:t>
                      </a:r>
                      <a:r>
                        <a:rPr lang="en-US" sz="800" dirty="0" smtClean="0"/>
                        <a:t> – Scale Control</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800" baseline="0" dirty="0" smtClean="0"/>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800" dirty="0" smtClean="0"/>
                    </a:p>
                  </a:txBody>
                  <a:tcPr>
                    <a:noFill/>
                  </a:tcPr>
                </a:tc>
                <a:tc>
                  <a:txBody>
                    <a:bodyPr/>
                    <a:lstStyle/>
                    <a:p>
                      <a:pPr algn="ctr"/>
                      <a:endParaRPr lang="en-US" sz="800" dirty="0"/>
                    </a:p>
                  </a:txBody>
                  <a:tcPr>
                    <a:noFill/>
                  </a:tcPr>
                </a:tc>
                <a:tc>
                  <a:txBody>
                    <a:bodyPr/>
                    <a:lstStyle/>
                    <a:p>
                      <a:pPr algn="ctr"/>
                      <a:endParaRPr lang="en-US" sz="800" dirty="0"/>
                    </a:p>
                  </a:txBody>
                  <a:tcPr>
                    <a:noFill/>
                  </a:tcPr>
                </a:tc>
                <a:tc>
                  <a:txBody>
                    <a:bodyPr/>
                    <a:lstStyle/>
                    <a:p>
                      <a:pPr algn="ctr"/>
                      <a:endParaRPr lang="en-US" sz="800" dirty="0"/>
                    </a:p>
                  </a:txBody>
                  <a:tcPr>
                    <a:lnR w="12700" cap="flat" cmpd="sng" algn="ctr">
                      <a:solidFill>
                        <a:schemeClr val="tx1"/>
                      </a:solidFill>
                      <a:prstDash val="solid"/>
                      <a:round/>
                      <a:headEnd type="none" w="med" len="med"/>
                      <a:tailEnd type="none" w="med" len="med"/>
                    </a:lnR>
                    <a:noFill/>
                  </a:tcPr>
                </a:tc>
              </a:tr>
              <a:tr h="937998">
                <a:tc>
                  <a:txBody>
                    <a:bodyPr/>
                    <a:lstStyle/>
                    <a:p>
                      <a:pPr algn="ctr"/>
                      <a:r>
                        <a:rPr lang="en-US" sz="800" dirty="0" smtClean="0"/>
                        <a:t>David Radliff</a:t>
                      </a:r>
                      <a:endParaRPr lang="en-US" sz="800" baseline="0" dirty="0" smtClean="0"/>
                    </a:p>
                    <a:p>
                      <a:pPr algn="ctr"/>
                      <a:r>
                        <a:rPr lang="en-US" sz="800" baseline="0" dirty="0" smtClean="0"/>
                        <a:t>C: 518-281-7754</a:t>
                      </a:r>
                    </a:p>
                    <a:p>
                      <a:pPr algn="ctr"/>
                      <a:r>
                        <a:rPr lang="en-US" sz="800" baseline="0" dirty="0" smtClean="0"/>
                        <a:t>E: dpradliff@mmm.com</a:t>
                      </a:r>
                      <a:endParaRPr lang="en-US" sz="8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800" dirty="0" smtClean="0"/>
                        <a:t>Jennifer</a:t>
                      </a:r>
                      <a:r>
                        <a:rPr lang="en-US" sz="800" baseline="0" dirty="0" smtClean="0"/>
                        <a:t> Greene</a:t>
                      </a:r>
                      <a:endParaRPr lang="en-US" sz="800" dirty="0" smtClean="0"/>
                    </a:p>
                    <a:p>
                      <a:pPr algn="ctr"/>
                      <a:r>
                        <a:rPr lang="en-US" sz="800" dirty="0" smtClean="0"/>
                        <a:t>C: 612-366-6836</a:t>
                      </a:r>
                    </a:p>
                    <a:p>
                      <a:pPr algn="ctr"/>
                      <a:r>
                        <a:rPr lang="en-US" sz="800" dirty="0" smtClean="0"/>
                        <a:t>E: jennifer.greene@ecolab.com</a:t>
                      </a:r>
                      <a:endParaRPr lang="en-US" sz="800" dirty="0"/>
                    </a:p>
                  </a:txBody>
                  <a:tcPr>
                    <a:lnB w="12700" cap="flat" cmpd="sng" algn="ctr">
                      <a:solidFill>
                        <a:schemeClr val="tx1"/>
                      </a:solidFill>
                      <a:prstDash val="solid"/>
                      <a:round/>
                      <a:headEnd type="none" w="med" len="med"/>
                      <a:tailEnd type="none" w="med" len="med"/>
                    </a:lnB>
                  </a:tcPr>
                </a:tc>
                <a:tc>
                  <a:txBody>
                    <a:bodyPr/>
                    <a:lstStyle/>
                    <a:p>
                      <a:pPr algn="ctr"/>
                      <a:r>
                        <a:rPr lang="en-US" sz="800" dirty="0" smtClean="0"/>
                        <a:t>Lindsey </a:t>
                      </a:r>
                      <a:r>
                        <a:rPr lang="en-US" sz="800" dirty="0" err="1" smtClean="0"/>
                        <a:t>Balsis</a:t>
                      </a:r>
                      <a:endParaRPr lang="en-US" sz="800" dirty="0" smtClean="0"/>
                    </a:p>
                    <a:p>
                      <a:pPr algn="ctr"/>
                      <a:r>
                        <a:rPr lang="en-US" sz="800" dirty="0" smtClean="0"/>
                        <a:t>P: 630-307-3376</a:t>
                      </a:r>
                    </a:p>
                    <a:p>
                      <a:pPr algn="ctr"/>
                      <a:r>
                        <a:rPr lang="en-US" sz="800" dirty="0" smtClean="0"/>
                        <a:t>E: lindsey.balsis@pentair.com</a:t>
                      </a:r>
                    </a:p>
                    <a:p>
                      <a:pPr algn="ctr"/>
                      <a:endParaRPr lang="en-US" sz="800" dirty="0"/>
                    </a:p>
                  </a:txBody>
                  <a:tcPr>
                    <a:lnB w="12700" cap="flat" cmpd="sng" algn="ctr">
                      <a:solidFill>
                        <a:schemeClr val="tx1"/>
                      </a:solidFill>
                      <a:prstDash val="solid"/>
                      <a:round/>
                      <a:headEnd type="none" w="med" len="med"/>
                      <a:tailEnd type="none" w="med" len="med"/>
                    </a:lnB>
                  </a:tcPr>
                </a:tc>
                <a:tc>
                  <a:txBody>
                    <a:bodyPr/>
                    <a:lstStyle/>
                    <a:p>
                      <a:pPr algn="ctr"/>
                      <a:r>
                        <a:rPr lang="en-US" sz="800" baseline="0" dirty="0" smtClean="0"/>
                        <a:t> William Gregory, Judy Cold</a:t>
                      </a:r>
                      <a:endParaRPr lang="en-US" sz="800" dirty="0" smtClean="0"/>
                    </a:p>
                    <a:p>
                      <a:pPr algn="ctr"/>
                      <a:r>
                        <a:rPr lang="en-US" sz="800" dirty="0" smtClean="0"/>
                        <a:t>P: 800-635-4017x3</a:t>
                      </a:r>
                    </a:p>
                    <a:p>
                      <a:pPr algn="ctr"/>
                      <a:r>
                        <a:rPr lang="en-US" sz="800" dirty="0" smtClean="0"/>
                        <a:t>E:</a:t>
                      </a:r>
                      <a:r>
                        <a:rPr lang="en-US" sz="800" dirty="0" smtClean="0">
                          <a:hlinkClick r:id="rId3"/>
                        </a:rPr>
                        <a:t>William@selectoinc.com</a:t>
                      </a:r>
                      <a:endParaRPr lang="en-US" sz="800" dirty="0" smtClean="0"/>
                    </a:p>
                    <a:p>
                      <a:pPr algn="ctr"/>
                      <a:r>
                        <a:rPr lang="en-US" sz="800" dirty="0" smtClean="0">
                          <a:hlinkClick r:id="rId4"/>
                        </a:rPr>
                        <a:t>judy@selectoinc.com</a:t>
                      </a:r>
                      <a:endParaRPr lang="en-US" sz="800" dirty="0" smtClean="0"/>
                    </a:p>
                    <a:p>
                      <a:pPr algn="ctr"/>
                      <a:endParaRPr lang="en-US" sz="800" dirty="0" smtClean="0"/>
                    </a:p>
                    <a:p>
                      <a:pPr algn="ctr"/>
                      <a:endParaRPr lang="en-US" sz="800" dirty="0" smtClean="0"/>
                    </a:p>
                    <a:p>
                      <a:pPr algn="ctr"/>
                      <a:endParaRPr lang="en-US" sz="800" dirty="0"/>
                    </a:p>
                  </a:txBody>
                  <a:tcPr>
                    <a:lnB w="12700" cap="flat" cmpd="sng" algn="ctr">
                      <a:solidFill>
                        <a:schemeClr val="tx1"/>
                      </a:solidFill>
                      <a:prstDash val="solid"/>
                      <a:round/>
                      <a:headEnd type="none" w="med" len="med"/>
                      <a:tailEnd type="none" w="med" len="med"/>
                    </a:lnB>
                  </a:tcPr>
                </a:tc>
                <a:tc>
                  <a:txBody>
                    <a:bodyPr/>
                    <a:lstStyle/>
                    <a:p>
                      <a:pPr algn="ctr"/>
                      <a:r>
                        <a:rPr lang="en-US" sz="800" dirty="0" smtClean="0"/>
                        <a:t>Daniel</a:t>
                      </a:r>
                      <a:r>
                        <a:rPr lang="en-US" sz="800" baseline="0" dirty="0" smtClean="0"/>
                        <a:t> Schmidt</a:t>
                      </a:r>
                    </a:p>
                    <a:p>
                      <a:pPr algn="ctr"/>
                      <a:r>
                        <a:rPr lang="en-US" sz="800" baseline="0" dirty="0" smtClean="0"/>
                        <a:t>P: 630-784-3464</a:t>
                      </a:r>
                    </a:p>
                    <a:p>
                      <a:pPr algn="ctr"/>
                      <a:r>
                        <a:rPr lang="en-US" sz="800" baseline="0" dirty="0" smtClean="0"/>
                        <a:t>C: 630246-1508</a:t>
                      </a:r>
                    </a:p>
                    <a:p>
                      <a:pPr algn="ctr"/>
                      <a:r>
                        <a:rPr lang="en-US" sz="800" baseline="0" dirty="0" smtClean="0"/>
                        <a:t>E: </a:t>
                      </a:r>
                      <a:r>
                        <a:rPr lang="en-US" sz="800" baseline="0" dirty="0" smtClean="0">
                          <a:hlinkClick r:id="rId5"/>
                        </a:rPr>
                        <a:t>daniel.schmidt@ajantunes.com</a:t>
                      </a:r>
                      <a:endParaRPr lang="en-US" sz="800" dirty="0"/>
                    </a:p>
                  </a:txBody>
                  <a:tcPr>
                    <a:lnB w="12700" cap="flat" cmpd="sng" algn="ctr">
                      <a:solidFill>
                        <a:schemeClr val="tx1"/>
                      </a:solidFill>
                      <a:prstDash val="solid"/>
                      <a:round/>
                      <a:headEnd type="none" w="med" len="med"/>
                      <a:tailEnd type="none" w="med" len="med"/>
                    </a:lnB>
                  </a:tcPr>
                </a:tc>
                <a:tc>
                  <a:txBody>
                    <a:bodyPr/>
                    <a:lstStyle/>
                    <a:p>
                      <a:pPr algn="ctr"/>
                      <a:endParaRPr lang="en-US" sz="8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70537730"/>
              </p:ext>
            </p:extLst>
          </p:nvPr>
        </p:nvGraphicFramePr>
        <p:xfrm>
          <a:off x="0" y="236203"/>
          <a:ext cx="9144000" cy="1592597"/>
        </p:xfrm>
        <a:graphic>
          <a:graphicData uri="http://schemas.openxmlformats.org/drawingml/2006/table">
            <a:tbl>
              <a:tblPr firstRow="1" bandRow="1">
                <a:tableStyleId>{5C22544A-7EE6-4342-B048-85BDC9FD1C3A}</a:tableStyleId>
              </a:tblPr>
              <a:tblGrid>
                <a:gridCol w="2286000"/>
                <a:gridCol w="2286000"/>
                <a:gridCol w="2286000"/>
                <a:gridCol w="2286000"/>
              </a:tblGrid>
              <a:tr h="234566">
                <a:tc>
                  <a:txBody>
                    <a:bodyPr/>
                    <a:lstStyle/>
                    <a:p>
                      <a:pPr algn="ctr"/>
                      <a:r>
                        <a:rPr lang="en-US" sz="1000" dirty="0" smtClean="0">
                          <a:solidFill>
                            <a:schemeClr val="tx1"/>
                          </a:solidFill>
                        </a:rPr>
                        <a:t>Fountain</a:t>
                      </a:r>
                      <a:r>
                        <a:rPr lang="en-US" sz="1000" baseline="0" dirty="0" smtClean="0">
                          <a:solidFill>
                            <a:schemeClr val="tx1"/>
                          </a:solidFill>
                        </a:rPr>
                        <a:t> System Requirements</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tx2">
                        <a:lumMod val="40000"/>
                        <a:lumOff val="60000"/>
                      </a:schemeClr>
                    </a:solidFill>
                  </a:tcPr>
                </a:tc>
                <a:tc>
                  <a:txBody>
                    <a:bodyPr/>
                    <a:lstStyle/>
                    <a:p>
                      <a:pPr algn="ctr"/>
                      <a:r>
                        <a:rPr lang="en-US" sz="1000" dirty="0" smtClean="0">
                          <a:solidFill>
                            <a:schemeClr val="tx1"/>
                          </a:solidFill>
                        </a:rPr>
                        <a:t>Specifications</a:t>
                      </a:r>
                      <a:endParaRPr lang="en-US" sz="1000" dirty="0">
                        <a:solidFill>
                          <a:schemeClr val="tx1"/>
                        </a:solidFill>
                      </a:endParaRPr>
                    </a:p>
                  </a:txBody>
                  <a:tcPr>
                    <a:lnT w="12700" cap="flat" cmpd="sng" algn="ctr">
                      <a:solidFill>
                        <a:schemeClr val="tx1"/>
                      </a:solidFill>
                      <a:prstDash val="solid"/>
                      <a:round/>
                      <a:headEnd type="none" w="med" len="med"/>
                      <a:tailEnd type="none" w="med" len="med"/>
                    </a:lnT>
                    <a:solidFill>
                      <a:schemeClr val="tx2">
                        <a:lumMod val="40000"/>
                        <a:lumOff val="60000"/>
                      </a:schemeClr>
                    </a:solidFill>
                  </a:tcPr>
                </a:tc>
                <a:tc>
                  <a:txBody>
                    <a:bodyPr/>
                    <a:lstStyle/>
                    <a:p>
                      <a:pPr algn="ctr"/>
                      <a:r>
                        <a:rPr lang="en-US" sz="1000" dirty="0" smtClean="0">
                          <a:solidFill>
                            <a:schemeClr val="tx1"/>
                          </a:solidFill>
                        </a:rPr>
                        <a:t>Supplier</a:t>
                      </a:r>
                      <a:r>
                        <a:rPr lang="en-US" sz="1000" baseline="0" dirty="0" smtClean="0">
                          <a:solidFill>
                            <a:schemeClr val="tx1"/>
                          </a:solidFill>
                        </a:rPr>
                        <a:t> Note</a:t>
                      </a:r>
                      <a:endParaRPr lang="en-US" sz="1000" dirty="0">
                        <a:solidFill>
                          <a:schemeClr val="tx1"/>
                        </a:solidFill>
                      </a:endParaRPr>
                    </a:p>
                  </a:txBody>
                  <a:tcPr>
                    <a:lnT w="12700" cap="flat" cmpd="sng" algn="ctr">
                      <a:solidFill>
                        <a:schemeClr val="tx1"/>
                      </a:solidFill>
                      <a:prstDash val="solid"/>
                      <a:round/>
                      <a:headEnd type="none" w="med" len="med"/>
                      <a:tailEnd type="none" w="med" len="med"/>
                    </a:lnT>
                    <a:solidFill>
                      <a:schemeClr val="tx2">
                        <a:lumMod val="40000"/>
                        <a:lumOff val="60000"/>
                      </a:schemeClr>
                    </a:solidFill>
                  </a:tcPr>
                </a:tc>
                <a:tc>
                  <a:txBody>
                    <a:bodyPr/>
                    <a:lstStyle/>
                    <a:p>
                      <a:pPr algn="ctr"/>
                      <a:r>
                        <a:rPr lang="en-US" sz="1000" dirty="0" smtClean="0">
                          <a:solidFill>
                            <a:schemeClr val="tx1"/>
                          </a:solidFill>
                        </a:rPr>
                        <a:t>Legal</a:t>
                      </a:r>
                      <a:r>
                        <a:rPr lang="en-US" sz="1000" baseline="0" dirty="0" smtClean="0">
                          <a:solidFill>
                            <a:schemeClr val="tx1"/>
                          </a:solidFill>
                        </a:rPr>
                        <a:t> Agreement</a:t>
                      </a:r>
                      <a:endParaRPr lang="en-US" sz="10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2">
                        <a:lumMod val="40000"/>
                        <a:lumOff val="60000"/>
                      </a:schemeClr>
                    </a:solidFill>
                  </a:tcPr>
                </a:tc>
              </a:tr>
              <a:tr h="1348757">
                <a:tc>
                  <a:txBody>
                    <a:bodyPr/>
                    <a:lstStyle/>
                    <a:p>
                      <a:pPr algn="l" fontAlgn="ctr"/>
                      <a:r>
                        <a:rPr lang="en-US" sz="800" b="0" i="0" u="none" strike="noStrike" dirty="0">
                          <a:effectLst/>
                          <a:latin typeface="Arial"/>
                        </a:rPr>
                        <a:t>To function properly, dispensing equipment consisting of 1 carbonator with 1-2 non carb valves requires a water flow rate of 1.67 gallons per minute with minimum incoming water pressure of 40 psi.  This assumes the water supply is fully dedicated to the dispensing equipment and does not operate in parallel with other systems such as, ice machines and frozen equipment.  This also </a:t>
                      </a:r>
                      <a:r>
                        <a:rPr lang="en-US" sz="800" b="0" i="0" u="none" strike="noStrike" dirty="0" smtClean="0">
                          <a:effectLst/>
                          <a:latin typeface="Arial"/>
                        </a:rPr>
                        <a:t>addresses </a:t>
                      </a:r>
                      <a:r>
                        <a:rPr lang="en-US" sz="800" b="0" i="0" u="none" strike="noStrike" dirty="0">
                          <a:effectLst/>
                          <a:latin typeface="Arial"/>
                        </a:rPr>
                        <a:t>the performance needs of one Coca-Cola Freestyle machine.</a:t>
                      </a: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ctr"/>
                      <a:r>
                        <a:rPr lang="en-US" sz="800" b="0" i="0" u="none" strike="noStrike" dirty="0">
                          <a:effectLst/>
                          <a:latin typeface="Arial"/>
                        </a:rPr>
                        <a:t>The water supplied to the </a:t>
                      </a:r>
                      <a:r>
                        <a:rPr lang="en-US" sz="800" b="0" i="0" u="none" strike="noStrike" dirty="0" smtClean="0">
                          <a:effectLst/>
                          <a:latin typeface="Arial"/>
                        </a:rPr>
                        <a:t>post-mix </a:t>
                      </a:r>
                      <a:r>
                        <a:rPr lang="en-US" sz="800" b="0" i="0" u="none" strike="noStrike" dirty="0">
                          <a:effectLst/>
                          <a:latin typeface="Arial"/>
                        </a:rPr>
                        <a:t>dispensing system must be potable by EPA drinking water standards or meet the drinking water guidelines of the World Health Organization, whichever is more stringent.  The technical requirements of filtered water to Coca-Cola dispensing equipment addresses the </a:t>
                      </a:r>
                      <a:r>
                        <a:rPr lang="en-US" sz="800" b="0" i="0" u="none" strike="noStrike" dirty="0" smtClean="0">
                          <a:effectLst/>
                          <a:latin typeface="Arial"/>
                        </a:rPr>
                        <a:t>aesthetic </a:t>
                      </a:r>
                      <a:r>
                        <a:rPr lang="en-US" sz="800" b="0" i="0" u="none" strike="noStrike" dirty="0">
                          <a:effectLst/>
                          <a:latin typeface="Arial"/>
                        </a:rPr>
                        <a:t>specifications outlined by </a:t>
                      </a:r>
                      <a:r>
                        <a:rPr lang="en-US" sz="800" b="0" i="0" u="none" strike="noStrike" dirty="0" smtClean="0">
                          <a:effectLst/>
                          <a:latin typeface="Arial"/>
                        </a:rPr>
                        <a:t>NSF/ANSI 42 standards.   1. Remove off taste and odor.</a:t>
                      </a:r>
                      <a:r>
                        <a:rPr lang="en-US" sz="800" b="0" i="0" u="none" strike="noStrike" baseline="0" dirty="0" smtClean="0">
                          <a:effectLst/>
                          <a:latin typeface="Arial"/>
                        </a:rPr>
                        <a:t>  2. Reduce total chorine/chloramines to less 0.5 ppm .  3. Remove visible particles (&lt;30um).</a:t>
                      </a:r>
                      <a:endParaRPr lang="en-US" sz="800" b="0" i="0" u="none" strike="noStrike" dirty="0">
                        <a:effectLst/>
                        <a:latin typeface="Arial"/>
                      </a:endParaRPr>
                    </a:p>
                  </a:txBody>
                  <a:tcPr marL="0" marR="0" marT="0" marB="0" anchor="ctr">
                    <a:lnB w="12700" cap="flat" cmpd="sng" algn="ctr">
                      <a:solidFill>
                        <a:schemeClr val="tx1"/>
                      </a:solidFill>
                      <a:prstDash val="solid"/>
                      <a:round/>
                      <a:headEnd type="none" w="med" len="med"/>
                      <a:tailEnd type="none" w="med" len="med"/>
                    </a:lnB>
                  </a:tcPr>
                </a:tc>
                <a:tc>
                  <a:txBody>
                    <a:bodyPr/>
                    <a:lstStyle/>
                    <a:p>
                      <a:pPr algn="l" fontAlgn="ctr"/>
                      <a:r>
                        <a:rPr lang="en-US" sz="800" b="0" i="0" u="none" strike="noStrike" dirty="0">
                          <a:effectLst/>
                          <a:latin typeface="Arial"/>
                        </a:rPr>
                        <a:t>Within this document are suppliers and water filtration systems certified through </a:t>
                      </a:r>
                      <a:r>
                        <a:rPr lang="en-US" sz="800" b="0" i="0" u="none" strike="noStrike" dirty="0" smtClean="0">
                          <a:effectLst/>
                          <a:latin typeface="Arial"/>
                        </a:rPr>
                        <a:t>accredited</a:t>
                      </a:r>
                      <a:r>
                        <a:rPr lang="en-US" sz="800" b="0" i="0" u="none" strike="noStrike" baseline="0" dirty="0" smtClean="0">
                          <a:effectLst/>
                          <a:latin typeface="Arial"/>
                        </a:rPr>
                        <a:t> certifiers for </a:t>
                      </a:r>
                      <a:r>
                        <a:rPr lang="en-US" sz="800" b="0" i="0" u="none" strike="noStrike" dirty="0" smtClean="0">
                          <a:effectLst/>
                          <a:latin typeface="Arial"/>
                        </a:rPr>
                        <a:t>meeting </a:t>
                      </a:r>
                      <a:r>
                        <a:rPr lang="en-US" sz="800" b="0" i="0" u="none" strike="noStrike" dirty="0">
                          <a:effectLst/>
                          <a:latin typeface="Arial"/>
                        </a:rPr>
                        <a:t>the performance and requirements of Coca-Cola dispensing systems, including Coca-Cola Freestyle.  Account teams and customers should contact suppliers directly for actual performance and capacity ratings of each system.  This document only serves as a guide for </a:t>
                      </a:r>
                      <a:r>
                        <a:rPr lang="en-US" sz="800" b="0" i="0" u="none" strike="noStrike" dirty="0" smtClean="0">
                          <a:effectLst/>
                          <a:latin typeface="Arial"/>
                        </a:rPr>
                        <a:t>obtaining </a:t>
                      </a:r>
                      <a:r>
                        <a:rPr lang="en-US" sz="800" b="0" i="0" u="none" strike="noStrike" dirty="0">
                          <a:effectLst/>
                          <a:latin typeface="Arial"/>
                        </a:rPr>
                        <a:t>water filtration needs</a:t>
                      </a:r>
                      <a:r>
                        <a:rPr lang="en-US" sz="800" b="0" i="0" u="none" strike="noStrike" dirty="0" smtClean="0">
                          <a:effectLst/>
                          <a:latin typeface="Arial"/>
                        </a:rPr>
                        <a:t>.</a:t>
                      </a:r>
                    </a:p>
                    <a:p>
                      <a:pPr algn="l" fontAlgn="ctr"/>
                      <a:endParaRPr lang="en-US" sz="800" b="0" i="0" u="none" strike="noStrike" dirty="0">
                        <a:effectLst/>
                        <a:latin typeface="Arial"/>
                      </a:endParaRPr>
                    </a:p>
                  </a:txBody>
                  <a:tcPr marL="0" marR="0" marT="0" marB="0" anchor="ctr">
                    <a:lnB w="12700" cap="flat" cmpd="sng" algn="ctr">
                      <a:solidFill>
                        <a:schemeClr val="tx1"/>
                      </a:solidFill>
                      <a:prstDash val="solid"/>
                      <a:round/>
                      <a:headEnd type="none" w="med" len="med"/>
                      <a:tailEnd type="none" w="med" len="med"/>
                    </a:lnB>
                  </a:tcPr>
                </a:tc>
                <a:tc>
                  <a:txBody>
                    <a:bodyPr/>
                    <a:lstStyle/>
                    <a:p>
                      <a:pPr algn="l" fontAlgn="ctr"/>
                      <a:r>
                        <a:rPr lang="en-US" sz="800" b="0" i="0" u="none" strike="noStrike" dirty="0" smtClean="0">
                          <a:effectLst/>
                          <a:latin typeface="Arial" pitchFamily="34" charset="0"/>
                          <a:cs typeface="Arial" pitchFamily="34" charset="0"/>
                        </a:rPr>
                        <a:t>A filtration system meeting</a:t>
                      </a:r>
                      <a:r>
                        <a:rPr lang="en-US" sz="800" b="0" i="0" u="none" strike="noStrike" baseline="0" dirty="0" smtClean="0">
                          <a:effectLst/>
                          <a:latin typeface="Arial" pitchFamily="34" charset="0"/>
                          <a:cs typeface="Arial" pitchFamily="34" charset="0"/>
                        </a:rPr>
                        <a:t> Coca-Cola specification</a:t>
                      </a:r>
                      <a:r>
                        <a:rPr lang="en-US" sz="800" b="0" i="0" u="none" strike="noStrike" dirty="0" smtClean="0">
                          <a:effectLst/>
                          <a:latin typeface="Arial" pitchFamily="34" charset="0"/>
                          <a:cs typeface="Arial" pitchFamily="34" charset="0"/>
                        </a:rPr>
                        <a:t> is contractually</a:t>
                      </a:r>
                      <a:r>
                        <a:rPr lang="en-US" sz="800" b="0" i="0" u="none" strike="noStrike" baseline="0" dirty="0" smtClean="0">
                          <a:effectLst/>
                          <a:latin typeface="Arial" pitchFamily="34" charset="0"/>
                          <a:cs typeface="Arial" pitchFamily="34" charset="0"/>
                        </a:rPr>
                        <a:t> </a:t>
                      </a:r>
                      <a:r>
                        <a:rPr lang="en-US" sz="800" b="0" i="0" u="none" strike="noStrike" dirty="0" smtClean="0">
                          <a:effectLst/>
                          <a:latin typeface="Arial" pitchFamily="34" charset="0"/>
                          <a:cs typeface="Arial" pitchFamily="34" charset="0"/>
                        </a:rPr>
                        <a:t>required for all Freestyle dispensers.</a:t>
                      </a:r>
                      <a:endParaRPr lang="en-US" sz="800" b="0" i="0" u="none" strike="noStrike" dirty="0">
                        <a:effectLst/>
                        <a:latin typeface="Arial" pitchFamily="34" charset="0"/>
                        <a:cs typeface="Arial" pitchFamily="34" charset="0"/>
                      </a:endParaRPr>
                    </a:p>
                  </a:txBody>
                  <a:tcPr marL="0" marR="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3" name="TextBox 2"/>
          <p:cNvSpPr txBox="1"/>
          <p:nvPr/>
        </p:nvSpPr>
        <p:spPr>
          <a:xfrm>
            <a:off x="2971799" y="-76200"/>
            <a:ext cx="2036391" cy="338554"/>
          </a:xfrm>
          <a:prstGeom prst="rect">
            <a:avLst/>
          </a:prstGeom>
          <a:noFill/>
        </p:spPr>
        <p:txBody>
          <a:bodyPr wrap="none" rtlCol="0">
            <a:spAutoFit/>
          </a:bodyPr>
          <a:lstStyle/>
          <a:p>
            <a:r>
              <a:rPr lang="en-US" sz="1600" dirty="0" smtClean="0"/>
              <a:t>Water Filtration Guide</a:t>
            </a:r>
            <a:endParaRPr lang="en-US" sz="1600" dirty="0"/>
          </a:p>
        </p:txBody>
      </p:sp>
      <p:sp>
        <p:nvSpPr>
          <p:cNvPr id="8" name="Date Placeholder 7"/>
          <p:cNvSpPr>
            <a:spLocks noGrp="1"/>
          </p:cNvSpPr>
          <p:nvPr>
            <p:ph type="dt" sz="half" idx="10"/>
          </p:nvPr>
        </p:nvSpPr>
        <p:spPr>
          <a:xfrm>
            <a:off x="7772400" y="-76200"/>
            <a:ext cx="2133600" cy="365125"/>
          </a:xfrm>
        </p:spPr>
        <p:txBody>
          <a:bodyPr/>
          <a:lstStyle/>
          <a:p>
            <a:r>
              <a:rPr lang="en-US" dirty="0" smtClean="0"/>
              <a:t>2017</a:t>
            </a:r>
            <a:endParaRPr lang="en-US" dirty="0"/>
          </a:p>
        </p:txBody>
      </p:sp>
      <p:sp>
        <p:nvSpPr>
          <p:cNvPr id="2" name="Footer Placeholder 1"/>
          <p:cNvSpPr>
            <a:spLocks noGrp="1"/>
          </p:cNvSpPr>
          <p:nvPr>
            <p:ph type="ftr" sz="quarter" idx="11"/>
          </p:nvPr>
        </p:nvSpPr>
        <p:spPr>
          <a:xfrm>
            <a:off x="2987406" y="7345680"/>
            <a:ext cx="2895600" cy="365125"/>
          </a:xfrm>
        </p:spPr>
        <p:txBody>
          <a:bodyPr/>
          <a:lstStyle/>
          <a:p>
            <a:r>
              <a:rPr lang="en-US" smtClean="0"/>
              <a:t>Un                                                                        </a:t>
            </a:r>
          </a:p>
          <a:p>
            <a:r>
              <a:rPr lang="en-US" smtClean="0"/>
              <a:t>Classified - Unclassified</a:t>
            </a:r>
            <a:endParaRPr lang="en-US" dirty="0"/>
          </a:p>
        </p:txBody>
      </p:sp>
      <p:sp>
        <p:nvSpPr>
          <p:cNvPr id="5" name="TextBox 4"/>
          <p:cNvSpPr txBox="1"/>
          <p:nvPr/>
        </p:nvSpPr>
        <p:spPr>
          <a:xfrm>
            <a:off x="2721165" y="5311170"/>
            <a:ext cx="3276601" cy="784830"/>
          </a:xfrm>
          <a:prstGeom prst="rect">
            <a:avLst/>
          </a:prstGeom>
          <a:noFill/>
          <a:ln>
            <a:solidFill>
              <a:schemeClr val="tx1"/>
            </a:solidFill>
          </a:ln>
        </p:spPr>
        <p:txBody>
          <a:bodyPr wrap="square" rtlCol="0">
            <a:spAutoFit/>
          </a:bodyPr>
          <a:lstStyle/>
          <a:p>
            <a:r>
              <a:rPr lang="en-US" sz="900" b="1" dirty="0" smtClean="0"/>
              <a:t>Black – Systems can support up to 1 dispenser</a:t>
            </a:r>
          </a:p>
          <a:p>
            <a:r>
              <a:rPr lang="en-US" sz="900" b="1" dirty="0" smtClean="0">
                <a:solidFill>
                  <a:schemeClr val="accent5">
                    <a:lumMod val="75000"/>
                  </a:schemeClr>
                </a:solidFill>
              </a:rPr>
              <a:t>Blue – Systems can support up to 2 dispensers</a:t>
            </a:r>
          </a:p>
          <a:p>
            <a:r>
              <a:rPr lang="en-US" sz="900" b="1" dirty="0" smtClean="0">
                <a:solidFill>
                  <a:srgbClr val="FF0000"/>
                </a:solidFill>
              </a:rPr>
              <a:t>Red – Systems can support up to 3 dispensers or more</a:t>
            </a:r>
          </a:p>
          <a:p>
            <a:r>
              <a:rPr lang="en-US" sz="900" dirty="0" smtClean="0"/>
              <a:t>For more than 3 dispensers, consult suppliers on system capabilities</a:t>
            </a:r>
          </a:p>
        </p:txBody>
      </p:sp>
      <p:cxnSp>
        <p:nvCxnSpPr>
          <p:cNvPr id="9" name="Straight Connector 8"/>
          <p:cNvCxnSpPr/>
          <p:nvPr/>
        </p:nvCxnSpPr>
        <p:spPr>
          <a:xfrm>
            <a:off x="6172200" y="3429000"/>
            <a:ext cx="2971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51172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521</TotalTime>
  <Words>618</Words>
  <Application>Microsoft Office PowerPoint</Application>
  <PresentationFormat>On-screen Show (4:3)</PresentationFormat>
  <Paragraphs>157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Coca-Cola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 Palmeri</dc:creator>
  <cp:lastModifiedBy>Joseph Palmeri</cp:lastModifiedBy>
  <cp:revision>85</cp:revision>
  <cp:lastPrinted>2014-05-14T12:19:18Z</cp:lastPrinted>
  <dcterms:created xsi:type="dcterms:W3CDTF">2012-12-04T18:46:21Z</dcterms:created>
  <dcterms:modified xsi:type="dcterms:W3CDTF">2017-01-23T18:48:05Z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ILEGUID">
    <vt:lpwstr>06f6f77c-0055-4260-8e91-a2ee6f4ac562</vt:lpwstr>
  </property>
  <property fmtid="{D5CDD505-2E9C-101B-9397-08002B2CF9AE}" pid="3" name="MODFILEGUID">
    <vt:lpwstr>b8619394-3b5d-4f63-a6b6-b36eb26f51a2</vt:lpwstr>
  </property>
  <property fmtid="{D5CDD505-2E9C-101B-9397-08002B2CF9AE}" pid="4" name="FILEOWNER">
    <vt:lpwstr>T31183</vt:lpwstr>
  </property>
  <property fmtid="{D5CDD505-2E9C-101B-9397-08002B2CF9AE}" pid="5" name="MODFILEOWNER">
    <vt:lpwstr>A15081</vt:lpwstr>
  </property>
  <property fmtid="{D5CDD505-2E9C-101B-9397-08002B2CF9AE}" pid="6" name="IPPCLASS">
    <vt:i4>1</vt:i4>
  </property>
  <property fmtid="{D5CDD505-2E9C-101B-9397-08002B2CF9AE}" pid="7" name="MODIPPCLASS">
    <vt:i4>0</vt:i4>
  </property>
  <property fmtid="{D5CDD505-2E9C-101B-9397-08002B2CF9AE}" pid="8" name="MACHINEID">
    <vt:lpwstr>AOCL261919</vt:lpwstr>
  </property>
  <property fmtid="{D5CDD505-2E9C-101B-9397-08002B2CF9AE}" pid="9" name="MODMACHINEID">
    <vt:lpwstr>A15081-457B</vt:lpwstr>
  </property>
  <property fmtid="{D5CDD505-2E9C-101B-9397-08002B2CF9AE}" pid="10" name="CURRENTCLASS">
    <vt:lpwstr>Classified - Unclassified</vt:lpwstr>
  </property>
</Properties>
</file>