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B97"/>
    <a:srgbClr val="E61D2B"/>
    <a:srgbClr val="2263A6"/>
    <a:srgbClr val="F7931F"/>
    <a:srgbClr val="1AA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2" d="100"/>
          <a:sy n="82" d="100"/>
        </p:scale>
        <p:origin x="15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8466EE4-3DDF-6B48-BE71-49E673111F63}" type="slidenum">
              <a:rPr lang="en-US" smtClean="0"/>
              <a:t>‹#›</a:t>
            </a:fld>
            <a:endParaRPr lang="en-US"/>
          </a:p>
        </p:txBody>
      </p:sp>
    </p:spTree>
    <p:extLst>
      <p:ext uri="{BB962C8B-B14F-4D97-AF65-F5344CB8AC3E}">
        <p14:creationId xmlns:p14="http://schemas.microsoft.com/office/powerpoint/2010/main" val="157292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8466EE4-3DDF-6B48-BE71-49E673111F63}" type="slidenum">
              <a:rPr lang="en-US" smtClean="0"/>
              <a:t>‹#›</a:t>
            </a:fld>
            <a:endParaRPr lang="en-US"/>
          </a:p>
        </p:txBody>
      </p:sp>
    </p:spTree>
    <p:extLst>
      <p:ext uri="{BB962C8B-B14F-4D97-AF65-F5344CB8AC3E}">
        <p14:creationId xmlns:p14="http://schemas.microsoft.com/office/powerpoint/2010/main" val="13822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466EE4-3DDF-6B48-BE71-49E673111F63}" type="slidenum">
              <a:rPr lang="en-US" smtClean="0"/>
              <a:t>‹#›</a:t>
            </a:fld>
            <a:endParaRPr lang="en-US"/>
          </a:p>
        </p:txBody>
      </p:sp>
    </p:spTree>
    <p:extLst>
      <p:ext uri="{BB962C8B-B14F-4D97-AF65-F5344CB8AC3E}">
        <p14:creationId xmlns:p14="http://schemas.microsoft.com/office/powerpoint/2010/main" val="18881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23512"/>
            <a:ext cx="7886700" cy="76039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81468"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66EE4-3DDF-6B48-BE71-49E673111F63}" type="slidenum">
              <a:rPr lang="en-US" smtClean="0"/>
              <a:t>‹#›</a:t>
            </a:fld>
            <a:endParaRPr lang="en-US"/>
          </a:p>
        </p:txBody>
      </p:sp>
      <p:pic>
        <p:nvPicPr>
          <p:cNvPr id="7" name="Picture 6">
            <a:extLst>
              <a:ext uri="{FF2B5EF4-FFF2-40B4-BE49-F238E27FC236}">
                <a16:creationId xmlns:a16="http://schemas.microsoft.com/office/drawing/2014/main" id="{B89F67B7-831C-B841-97E4-1449616C6E19}"/>
              </a:ext>
            </a:extLst>
          </p:cNvPr>
          <p:cNvPicPr>
            <a:picLocks noChangeAspect="1"/>
          </p:cNvPicPr>
          <p:nvPr userDrawn="1"/>
        </p:nvPicPr>
        <p:blipFill>
          <a:blip r:embed="rId5"/>
          <a:stretch>
            <a:fillRect/>
          </a:stretch>
        </p:blipFill>
        <p:spPr>
          <a:xfrm>
            <a:off x="4038783" y="6010728"/>
            <a:ext cx="1066435" cy="651710"/>
          </a:xfrm>
          <a:prstGeom prst="rect">
            <a:avLst/>
          </a:prstGeom>
        </p:spPr>
      </p:pic>
    </p:spTree>
    <p:extLst>
      <p:ext uri="{BB962C8B-B14F-4D97-AF65-F5344CB8AC3E}">
        <p14:creationId xmlns:p14="http://schemas.microsoft.com/office/powerpoint/2010/main" val="1365046767"/>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2B11A5-CB60-7C4D-B6DC-69935EBC35AB}"/>
              </a:ext>
            </a:extLst>
          </p:cNvPr>
          <p:cNvPicPr>
            <a:picLocks noChangeAspect="1"/>
          </p:cNvPicPr>
          <p:nvPr/>
        </p:nvPicPr>
        <p:blipFill>
          <a:blip r:embed="rId2"/>
          <a:stretch>
            <a:fillRect/>
          </a:stretch>
        </p:blipFill>
        <p:spPr>
          <a:xfrm>
            <a:off x="2362293" y="1213094"/>
            <a:ext cx="4419412" cy="2722358"/>
          </a:xfrm>
          <a:prstGeom prst="rect">
            <a:avLst/>
          </a:prstGeom>
        </p:spPr>
      </p:pic>
      <p:sp>
        <p:nvSpPr>
          <p:cNvPr id="14" name="TextBox 13">
            <a:extLst>
              <a:ext uri="{FF2B5EF4-FFF2-40B4-BE49-F238E27FC236}">
                <a16:creationId xmlns:a16="http://schemas.microsoft.com/office/drawing/2014/main" id="{D17271E5-5264-6E48-A271-0AD4C7D84731}"/>
              </a:ext>
            </a:extLst>
          </p:cNvPr>
          <p:cNvSpPr txBox="1"/>
          <p:nvPr/>
        </p:nvSpPr>
        <p:spPr>
          <a:xfrm>
            <a:off x="1017142" y="4099384"/>
            <a:ext cx="7109717" cy="1154162"/>
          </a:xfrm>
          <a:prstGeom prst="rect">
            <a:avLst/>
          </a:prstGeom>
          <a:noFill/>
        </p:spPr>
        <p:txBody>
          <a:bodyPr wrap="square" rtlCol="0">
            <a:spAutoFit/>
          </a:bodyPr>
          <a:lstStyle/>
          <a:p>
            <a:pPr algn="ctr">
              <a:spcAft>
                <a:spcPts val="600"/>
              </a:spcAft>
            </a:pPr>
            <a:r>
              <a:rPr lang="en-US" sz="2400" b="1" dirty="0">
                <a:latin typeface="Arial" panose="020B0604020202020204" pitchFamily="34" charset="0"/>
                <a:cs typeface="Arial" panose="020B0604020202020204" pitchFamily="34" charset="0"/>
              </a:rPr>
              <a:t>Your One-Stop Beverage System Platform</a:t>
            </a:r>
          </a:p>
          <a:p>
            <a:pPr algn="ctr"/>
            <a:r>
              <a:rPr lang="en-US" sz="2000" dirty="0">
                <a:latin typeface="Arial" panose="020B0604020202020204" pitchFamily="34" charset="0"/>
                <a:cs typeface="Arial" panose="020B0604020202020204" pitchFamily="34" charset="0"/>
              </a:rPr>
              <a:t>Service Technology Your Business</a:t>
            </a:r>
          </a:p>
          <a:p>
            <a:pPr algn="ctr"/>
            <a:r>
              <a:rPr lang="en-US" sz="2000" dirty="0">
                <a:latin typeface="Arial" panose="020B0604020202020204" pitchFamily="34" charset="0"/>
                <a:cs typeface="Arial" panose="020B0604020202020204" pitchFamily="34" charset="0"/>
              </a:rPr>
              <a:t>Can Depend On</a:t>
            </a:r>
          </a:p>
        </p:txBody>
      </p:sp>
      <p:sp>
        <p:nvSpPr>
          <p:cNvPr id="18" name="Rectangle 17">
            <a:extLst>
              <a:ext uri="{FF2B5EF4-FFF2-40B4-BE49-F238E27FC236}">
                <a16:creationId xmlns:a16="http://schemas.microsoft.com/office/drawing/2014/main" id="{7F6F1F4B-E519-4B49-9903-DD75A6158435}"/>
              </a:ext>
            </a:extLst>
          </p:cNvPr>
          <p:cNvSpPr/>
          <p:nvPr/>
        </p:nvSpPr>
        <p:spPr>
          <a:xfrm>
            <a:off x="3359649" y="5743254"/>
            <a:ext cx="2404153" cy="1114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5C85F263-D88A-9748-8CC4-D81B84A0F430}"/>
              </a:ext>
            </a:extLst>
          </p:cNvPr>
          <p:cNvPicPr>
            <a:picLocks noChangeAspect="1"/>
          </p:cNvPicPr>
          <p:nvPr/>
        </p:nvPicPr>
        <p:blipFill>
          <a:blip r:embed="rId3"/>
          <a:stretch>
            <a:fillRect/>
          </a:stretch>
        </p:blipFill>
        <p:spPr>
          <a:xfrm rot="19800000">
            <a:off x="-1583417" y="-1190538"/>
            <a:ext cx="3942850" cy="2058168"/>
          </a:xfrm>
          <a:prstGeom prst="rect">
            <a:avLst/>
          </a:prstGeom>
        </p:spPr>
      </p:pic>
      <p:pic>
        <p:nvPicPr>
          <p:cNvPr id="30" name="Picture 29">
            <a:extLst>
              <a:ext uri="{FF2B5EF4-FFF2-40B4-BE49-F238E27FC236}">
                <a16:creationId xmlns:a16="http://schemas.microsoft.com/office/drawing/2014/main" id="{CA890053-B8FF-3F42-8451-2B711E76E6D6}"/>
              </a:ext>
            </a:extLst>
          </p:cNvPr>
          <p:cNvPicPr>
            <a:picLocks noChangeAspect="1"/>
          </p:cNvPicPr>
          <p:nvPr/>
        </p:nvPicPr>
        <p:blipFill>
          <a:blip r:embed="rId3"/>
          <a:stretch>
            <a:fillRect/>
          </a:stretch>
        </p:blipFill>
        <p:spPr>
          <a:xfrm rot="9000000">
            <a:off x="6715380" y="6186417"/>
            <a:ext cx="3942850" cy="2058168"/>
          </a:xfrm>
          <a:prstGeom prst="rect">
            <a:avLst/>
          </a:prstGeom>
        </p:spPr>
      </p:pic>
      <p:sp>
        <p:nvSpPr>
          <p:cNvPr id="7" name="TextBox 6">
            <a:extLst>
              <a:ext uri="{FF2B5EF4-FFF2-40B4-BE49-F238E27FC236}">
                <a16:creationId xmlns:a16="http://schemas.microsoft.com/office/drawing/2014/main" id="{38DF6C10-5A7F-BC43-843B-217E0B17F9F7}"/>
              </a:ext>
            </a:extLst>
          </p:cNvPr>
          <p:cNvSpPr txBox="1"/>
          <p:nvPr/>
        </p:nvSpPr>
        <p:spPr>
          <a:xfrm>
            <a:off x="1006868" y="5743254"/>
            <a:ext cx="7109717"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Business name  |  08/01/2018 </a:t>
            </a:r>
          </a:p>
        </p:txBody>
      </p:sp>
    </p:spTree>
    <p:extLst>
      <p:ext uri="{BB962C8B-B14F-4D97-AF65-F5344CB8AC3E}">
        <p14:creationId xmlns:p14="http://schemas.microsoft.com/office/powerpoint/2010/main" val="29136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2277547"/>
          </a:xfrm>
          <a:prstGeom prst="rect">
            <a:avLst/>
          </a:prstGeom>
          <a:noFill/>
        </p:spPr>
        <p:txBody>
          <a:bodyPr wrap="square" rtlCol="0">
            <a:spAutoFit/>
          </a:bodyPr>
          <a:lstStyle/>
          <a:p>
            <a:pPr algn="ctr">
              <a:spcAft>
                <a:spcPts val="600"/>
              </a:spcAft>
            </a:pPr>
            <a:r>
              <a:rPr lang="en-US" sz="2400" b="1" dirty="0">
                <a:solidFill>
                  <a:srgbClr val="E61D2B"/>
                </a:solidFill>
                <a:latin typeface="Arial" panose="020B0604020202020204" pitchFamily="34" charset="0"/>
                <a:cs typeface="Arial" panose="020B0604020202020204" pitchFamily="34" charset="0"/>
              </a:rPr>
              <a:t>A Whole New World of Refreshment is Here</a:t>
            </a:r>
          </a:p>
          <a:p>
            <a:pPr>
              <a:spcAft>
                <a:spcPts val="600"/>
              </a:spcAft>
            </a:pPr>
            <a:r>
              <a:rPr lang="en-US" sz="1500" dirty="0">
                <a:latin typeface="Arial" panose="020B0604020202020204" pitchFamily="34" charset="0"/>
                <a:cs typeface="Arial" panose="020B0604020202020204" pitchFamily="34" charset="0"/>
              </a:rPr>
              <a:t>There’s a lot that goes into running a successful business venture. Worrying about equipment being down should be the least of your concerns. With our new Thirsty equipment installation and mechanical service platform, it’s now easier than ever to resolve machine issues – should an issue occur. </a:t>
            </a:r>
          </a:p>
          <a:p>
            <a:r>
              <a:rPr lang="en-US" sz="1500" dirty="0">
                <a:latin typeface="Arial" panose="020B0604020202020204" pitchFamily="34" charset="0"/>
                <a:cs typeface="Arial" panose="020B0604020202020204" pitchFamily="34" charset="0"/>
              </a:rPr>
              <a:t>Thirsty is specifically designed to facilitate a better service experience, meaning your employees will love using it and your customers will love never being without the Coca-Cola beverages they enjoy. Drink up!</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59150" y="623660"/>
            <a:ext cx="2425700" cy="2425700"/>
          </a:xfrm>
          <a:prstGeom prst="rect">
            <a:avLst/>
          </a:prstGeom>
        </p:spPr>
      </p:pic>
      <p:pic>
        <p:nvPicPr>
          <p:cNvPr id="12" name="Picture 11">
            <a:extLst>
              <a:ext uri="{FF2B5EF4-FFF2-40B4-BE49-F238E27FC236}">
                <a16:creationId xmlns:a16="http://schemas.microsoft.com/office/drawing/2014/main" id="{6AB3CB38-8205-AD41-BEC6-9700F541101F}"/>
              </a:ext>
            </a:extLst>
          </p:cNvPr>
          <p:cNvPicPr>
            <a:picLocks noChangeAspect="1"/>
          </p:cNvPicPr>
          <p:nvPr/>
        </p:nvPicPr>
        <p:blipFill>
          <a:blip r:embed="rId3"/>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35430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Thirsty is More Modern</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59150" y="623660"/>
            <a:ext cx="2425700" cy="2425700"/>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457200" rtlCol="0">
            <a:noAutofit/>
          </a:bodyPr>
          <a:lstStyle/>
          <a:p>
            <a:pPr>
              <a:spcAft>
                <a:spcPts val="1200"/>
              </a:spcAft>
            </a:pPr>
            <a:r>
              <a:rPr lang="en-US" sz="1700" b="1" dirty="0">
                <a:latin typeface="Arial" panose="020B0604020202020204" pitchFamily="34" charset="0"/>
                <a:cs typeface="Arial" panose="020B0604020202020204" pitchFamily="34" charset="0"/>
              </a:rPr>
              <a:t>Today: </a:t>
            </a:r>
            <a:r>
              <a:rPr lang="en-US" sz="1500" dirty="0">
                <a:latin typeface="Arial" panose="020B0604020202020204" pitchFamily="34" charset="0"/>
                <a:cs typeface="Arial" panose="020B0604020202020204" pitchFamily="34" charset="0"/>
              </a:rPr>
              <a:t>Experience the benefits of state-of-the-art technology with service that’s easier and more intuitive</a:t>
            </a:r>
          </a:p>
          <a:p>
            <a:pPr>
              <a:spcAft>
                <a:spcPts val="1800"/>
              </a:spcAft>
            </a:pPr>
            <a:r>
              <a:rPr lang="en-US" sz="1700" b="1" dirty="0" smtClean="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Get access to a customer portal that offers you and your employees self-serve capabilities </a:t>
            </a:r>
          </a:p>
        </p:txBody>
      </p:sp>
      <p:pic>
        <p:nvPicPr>
          <p:cNvPr id="5" name="Picture 4">
            <a:extLst>
              <a:ext uri="{FF2B5EF4-FFF2-40B4-BE49-F238E27FC236}">
                <a16:creationId xmlns:a16="http://schemas.microsoft.com/office/drawing/2014/main" id="{62076818-E5D8-CD4D-8A4D-7D57A1AF87C5}"/>
              </a:ext>
            </a:extLst>
          </p:cNvPr>
          <p:cNvPicPr>
            <a:picLocks noChangeAspect="1"/>
          </p:cNvPicPr>
          <p:nvPr/>
        </p:nvPicPr>
        <p:blipFill>
          <a:blip r:embed="rId3"/>
          <a:stretch>
            <a:fillRect/>
          </a:stretch>
        </p:blipFill>
        <p:spPr>
          <a:xfrm>
            <a:off x="1186595" y="4044195"/>
            <a:ext cx="215900" cy="215900"/>
          </a:xfrm>
          <a:prstGeom prst="rect">
            <a:avLst/>
          </a:prstGeom>
        </p:spPr>
      </p:pic>
      <p:pic>
        <p:nvPicPr>
          <p:cNvPr id="7" name="Picture 6">
            <a:extLst>
              <a:ext uri="{FF2B5EF4-FFF2-40B4-BE49-F238E27FC236}">
                <a16:creationId xmlns:a16="http://schemas.microsoft.com/office/drawing/2014/main" id="{76CE5E70-CC41-D141-A2AC-7ECDDE23E31D}"/>
              </a:ext>
            </a:extLst>
          </p:cNvPr>
          <p:cNvPicPr>
            <a:picLocks noChangeAspect="1"/>
          </p:cNvPicPr>
          <p:nvPr/>
        </p:nvPicPr>
        <p:blipFill>
          <a:blip r:embed="rId3"/>
          <a:stretch>
            <a:fillRect/>
          </a:stretch>
        </p:blipFill>
        <p:spPr>
          <a:xfrm>
            <a:off x="1186595" y="4671737"/>
            <a:ext cx="215900" cy="215900"/>
          </a:xfrm>
          <a:prstGeom prst="rect">
            <a:avLst/>
          </a:prstGeom>
        </p:spPr>
      </p:pic>
      <p:cxnSp>
        <p:nvCxnSpPr>
          <p:cNvPr id="8" name="Straight Connector 7">
            <a:extLst>
              <a:ext uri="{FF2B5EF4-FFF2-40B4-BE49-F238E27FC236}">
                <a16:creationId xmlns:a16="http://schemas.microsoft.com/office/drawing/2014/main" id="{5C701CFA-2130-3548-88E4-2DB9090B3C7C}"/>
              </a:ext>
            </a:extLst>
          </p:cNvPr>
          <p:cNvCxnSpPr/>
          <p:nvPr/>
        </p:nvCxnSpPr>
        <p:spPr>
          <a:xfrm>
            <a:off x="2743200" y="5619964"/>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3E0B664-07F4-5643-A277-DC78F506FF0E}"/>
              </a:ext>
            </a:extLst>
          </p:cNvPr>
          <p:cNvPicPr>
            <a:picLocks noChangeAspect="1"/>
          </p:cNvPicPr>
          <p:nvPr/>
        </p:nvPicPr>
        <p:blipFill>
          <a:blip r:embed="rId4"/>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25379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Thirsty is More Efficient</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59150" y="623660"/>
            <a:ext cx="2425700" cy="2425700"/>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457200" rtlCol="0">
            <a:noAutofit/>
          </a:bodyPr>
          <a:lstStyle/>
          <a:p>
            <a:pPr>
              <a:spcAft>
                <a:spcPts val="1200"/>
              </a:spcAft>
            </a:pPr>
            <a:r>
              <a:rPr lang="en-US" sz="1700" b="1" dirty="0">
                <a:latin typeface="Arial" panose="020B0604020202020204" pitchFamily="34" charset="0"/>
                <a:cs typeface="Arial" panose="020B0604020202020204" pitchFamily="34" charset="0"/>
              </a:rPr>
              <a:t>Today: </a:t>
            </a:r>
            <a:r>
              <a:rPr lang="en-US" sz="1500" dirty="0">
                <a:latin typeface="Arial" panose="020B0604020202020204" pitchFamily="34" charset="0"/>
                <a:cs typeface="Arial" panose="020B0604020202020204" pitchFamily="34" charset="0"/>
              </a:rPr>
              <a:t>Save your employees time and hassle when they call for service since the new platform stores your account information </a:t>
            </a:r>
          </a:p>
          <a:p>
            <a:pPr>
              <a:spcAft>
                <a:spcPts val="1800"/>
              </a:spcAft>
            </a:pPr>
            <a:r>
              <a:rPr lang="en-US" sz="1700" b="1" dirty="0" smtClean="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Enjoy increased visibility into your equipment servicing, from tickets placed to finalized payments </a:t>
            </a:r>
          </a:p>
        </p:txBody>
      </p:sp>
      <p:pic>
        <p:nvPicPr>
          <p:cNvPr id="5" name="Picture 4">
            <a:extLst>
              <a:ext uri="{FF2B5EF4-FFF2-40B4-BE49-F238E27FC236}">
                <a16:creationId xmlns:a16="http://schemas.microsoft.com/office/drawing/2014/main" id="{62076818-E5D8-CD4D-8A4D-7D57A1AF87C5}"/>
              </a:ext>
            </a:extLst>
          </p:cNvPr>
          <p:cNvPicPr>
            <a:picLocks noChangeAspect="1"/>
          </p:cNvPicPr>
          <p:nvPr/>
        </p:nvPicPr>
        <p:blipFill>
          <a:blip r:embed="rId3"/>
          <a:stretch>
            <a:fillRect/>
          </a:stretch>
        </p:blipFill>
        <p:spPr>
          <a:xfrm>
            <a:off x="1186595" y="4044195"/>
            <a:ext cx="215900" cy="215900"/>
          </a:xfrm>
          <a:prstGeom prst="rect">
            <a:avLst/>
          </a:prstGeom>
        </p:spPr>
      </p:pic>
      <p:pic>
        <p:nvPicPr>
          <p:cNvPr id="7" name="Picture 6">
            <a:extLst>
              <a:ext uri="{FF2B5EF4-FFF2-40B4-BE49-F238E27FC236}">
                <a16:creationId xmlns:a16="http://schemas.microsoft.com/office/drawing/2014/main" id="{76CE5E70-CC41-D141-A2AC-7ECDDE23E31D}"/>
              </a:ext>
            </a:extLst>
          </p:cNvPr>
          <p:cNvPicPr>
            <a:picLocks noChangeAspect="1"/>
          </p:cNvPicPr>
          <p:nvPr/>
        </p:nvPicPr>
        <p:blipFill>
          <a:blip r:embed="rId3"/>
          <a:stretch>
            <a:fillRect/>
          </a:stretch>
        </p:blipFill>
        <p:spPr>
          <a:xfrm>
            <a:off x="1186595" y="4671737"/>
            <a:ext cx="215900" cy="215900"/>
          </a:xfrm>
          <a:prstGeom prst="rect">
            <a:avLst/>
          </a:prstGeom>
        </p:spPr>
      </p:pic>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619964"/>
            <a:ext cx="3657600" cy="0"/>
          </a:xfrm>
          <a:prstGeom prst="line">
            <a:avLst/>
          </a:prstGeom>
          <a:ln w="31750" cap="rnd">
            <a:solidFill>
              <a:srgbClr val="2263A6"/>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4"/>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166348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Thirsty is More Communicative</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59150" y="623660"/>
            <a:ext cx="2425700" cy="2425700"/>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457200" rtlCol="0">
            <a:noAutofit/>
          </a:bodyPr>
          <a:lstStyle/>
          <a:p>
            <a:pPr>
              <a:spcAft>
                <a:spcPts val="1200"/>
              </a:spcAft>
            </a:pPr>
            <a:r>
              <a:rPr lang="en-US" sz="1700" b="1" dirty="0">
                <a:latin typeface="Arial" panose="020B0604020202020204" pitchFamily="34" charset="0"/>
                <a:cs typeface="Arial" panose="020B0604020202020204" pitchFamily="34" charset="0"/>
              </a:rPr>
              <a:t>Today: </a:t>
            </a:r>
            <a:r>
              <a:rPr lang="en-US" sz="1500" dirty="0">
                <a:latin typeface="Arial" panose="020B0604020202020204" pitchFamily="34" charset="0"/>
                <a:cs typeface="Arial" panose="020B0604020202020204" pitchFamily="34" charset="0"/>
              </a:rPr>
              <a:t>Employees know the status </a:t>
            </a:r>
            <a:r>
              <a:rPr lang="en-US" sz="1500" dirty="0" smtClean="0">
                <a:latin typeface="Arial" panose="020B0604020202020204" pitchFamily="34" charset="0"/>
                <a:cs typeface="Arial" panose="020B0604020202020204" pitchFamily="34" charset="0"/>
              </a:rPr>
              <a:t>of </a:t>
            </a:r>
            <a:r>
              <a:rPr lang="en-US" sz="1500" dirty="0">
                <a:latin typeface="Arial" panose="020B0604020202020204" pitchFamily="34" charset="0"/>
                <a:cs typeface="Arial" panose="020B0604020202020204" pitchFamily="34" charset="0"/>
              </a:rPr>
              <a:t>a technician or work ticket through text or email (their choice!)</a:t>
            </a:r>
          </a:p>
          <a:p>
            <a:pPr>
              <a:spcAft>
                <a:spcPts val="1800"/>
              </a:spcAft>
            </a:pPr>
            <a:r>
              <a:rPr lang="en-US" sz="1700" b="1" dirty="0" smtClean="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Employees can use two-way texting or chat features to stay informed </a:t>
            </a:r>
            <a:r>
              <a:rPr lang="en-US" sz="1500" dirty="0" smtClean="0">
                <a:latin typeface="Arial" panose="020B0604020202020204" pitchFamily="34" charset="0"/>
                <a:cs typeface="Arial" panose="020B0604020202020204" pitchFamily="34" charset="0"/>
              </a:rPr>
              <a:t>of </a:t>
            </a:r>
            <a:r>
              <a:rPr lang="en-US" sz="1500" dirty="0">
                <a:latin typeface="Arial" panose="020B0604020202020204" pitchFamily="34" charset="0"/>
                <a:cs typeface="Arial" panose="020B0604020202020204" pitchFamily="34" charset="0"/>
              </a:rPr>
              <a:t>technician arrival and service</a:t>
            </a:r>
          </a:p>
        </p:txBody>
      </p:sp>
      <p:pic>
        <p:nvPicPr>
          <p:cNvPr id="5" name="Picture 4">
            <a:extLst>
              <a:ext uri="{FF2B5EF4-FFF2-40B4-BE49-F238E27FC236}">
                <a16:creationId xmlns:a16="http://schemas.microsoft.com/office/drawing/2014/main" id="{62076818-E5D8-CD4D-8A4D-7D57A1AF87C5}"/>
              </a:ext>
            </a:extLst>
          </p:cNvPr>
          <p:cNvPicPr>
            <a:picLocks noChangeAspect="1"/>
          </p:cNvPicPr>
          <p:nvPr/>
        </p:nvPicPr>
        <p:blipFill>
          <a:blip r:embed="rId3"/>
          <a:stretch>
            <a:fillRect/>
          </a:stretch>
        </p:blipFill>
        <p:spPr>
          <a:xfrm>
            <a:off x="1186595" y="4044195"/>
            <a:ext cx="215900" cy="215900"/>
          </a:xfrm>
          <a:prstGeom prst="rect">
            <a:avLst/>
          </a:prstGeom>
        </p:spPr>
      </p:pic>
      <p:pic>
        <p:nvPicPr>
          <p:cNvPr id="7" name="Picture 6">
            <a:extLst>
              <a:ext uri="{FF2B5EF4-FFF2-40B4-BE49-F238E27FC236}">
                <a16:creationId xmlns:a16="http://schemas.microsoft.com/office/drawing/2014/main" id="{76CE5E70-CC41-D141-A2AC-7ECDDE23E31D}"/>
              </a:ext>
            </a:extLst>
          </p:cNvPr>
          <p:cNvPicPr>
            <a:picLocks noChangeAspect="1"/>
          </p:cNvPicPr>
          <p:nvPr/>
        </p:nvPicPr>
        <p:blipFill>
          <a:blip r:embed="rId3"/>
          <a:stretch>
            <a:fillRect/>
          </a:stretch>
        </p:blipFill>
        <p:spPr>
          <a:xfrm>
            <a:off x="1186595" y="4671737"/>
            <a:ext cx="215900" cy="215900"/>
          </a:xfrm>
          <a:prstGeom prst="rect">
            <a:avLst/>
          </a:prstGeom>
        </p:spPr>
      </p:pic>
      <p:cxnSp>
        <p:nvCxnSpPr>
          <p:cNvPr id="8" name="Straight Connector 7">
            <a:extLst>
              <a:ext uri="{FF2B5EF4-FFF2-40B4-BE49-F238E27FC236}">
                <a16:creationId xmlns:a16="http://schemas.microsoft.com/office/drawing/2014/main" id="{5939265F-2806-BD45-8516-CEE05E1B845F}"/>
              </a:ext>
            </a:extLst>
          </p:cNvPr>
          <p:cNvCxnSpPr/>
          <p:nvPr/>
        </p:nvCxnSpPr>
        <p:spPr>
          <a:xfrm>
            <a:off x="2743200" y="5619964"/>
            <a:ext cx="3657600" cy="0"/>
          </a:xfrm>
          <a:prstGeom prst="line">
            <a:avLst/>
          </a:prstGeom>
          <a:ln w="31750" cap="rnd">
            <a:solidFill>
              <a:srgbClr val="F7931F"/>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5DB55CC-4089-C147-90A1-0F7CA066E1F4}"/>
              </a:ext>
            </a:extLst>
          </p:cNvPr>
          <p:cNvPicPr>
            <a:picLocks noChangeAspect="1"/>
          </p:cNvPicPr>
          <p:nvPr/>
        </p:nvPicPr>
        <p:blipFill>
          <a:blip r:embed="rId4"/>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76997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Thirsty is More Convenient</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59150" y="628407"/>
            <a:ext cx="2425700" cy="2416206"/>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457200" rtlCol="0">
            <a:noAutofit/>
          </a:bodyPr>
          <a:lstStyle/>
          <a:p>
            <a:pPr>
              <a:spcAft>
                <a:spcPts val="1200"/>
              </a:spcAft>
            </a:pPr>
            <a:r>
              <a:rPr lang="en-US" sz="1700" b="1" dirty="0">
                <a:latin typeface="Arial" panose="020B0604020202020204" pitchFamily="34" charset="0"/>
                <a:cs typeface="Arial" panose="020B0604020202020204" pitchFamily="34" charset="0"/>
              </a:rPr>
              <a:t>Today: </a:t>
            </a:r>
            <a:r>
              <a:rPr lang="en-US" sz="1500" dirty="0">
                <a:latin typeface="Arial" panose="020B0604020202020204" pitchFamily="34" charset="0"/>
                <a:cs typeface="Arial" panose="020B0604020202020204" pitchFamily="34" charset="0"/>
              </a:rPr>
              <a:t>Count on one of our 6,000+ certified technicians to help your employees troubleshoot equipment issues over the phone</a:t>
            </a:r>
          </a:p>
          <a:p>
            <a:pPr>
              <a:spcAft>
                <a:spcPts val="1800"/>
              </a:spcAft>
            </a:pPr>
            <a:r>
              <a:rPr lang="en-US" sz="1700" b="1" dirty="0" smtClean="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Employees can video chat live one-on-one with a technician to help get machines up and running in no time</a:t>
            </a:r>
          </a:p>
        </p:txBody>
      </p:sp>
      <p:pic>
        <p:nvPicPr>
          <p:cNvPr id="5" name="Picture 4">
            <a:extLst>
              <a:ext uri="{FF2B5EF4-FFF2-40B4-BE49-F238E27FC236}">
                <a16:creationId xmlns:a16="http://schemas.microsoft.com/office/drawing/2014/main" id="{62076818-E5D8-CD4D-8A4D-7D57A1AF87C5}"/>
              </a:ext>
            </a:extLst>
          </p:cNvPr>
          <p:cNvPicPr>
            <a:picLocks noChangeAspect="1"/>
          </p:cNvPicPr>
          <p:nvPr/>
        </p:nvPicPr>
        <p:blipFill>
          <a:blip r:embed="rId3"/>
          <a:stretch>
            <a:fillRect/>
          </a:stretch>
        </p:blipFill>
        <p:spPr>
          <a:xfrm>
            <a:off x="1186595" y="4044195"/>
            <a:ext cx="215900" cy="215900"/>
          </a:xfrm>
          <a:prstGeom prst="rect">
            <a:avLst/>
          </a:prstGeom>
        </p:spPr>
      </p:pic>
      <p:pic>
        <p:nvPicPr>
          <p:cNvPr id="7" name="Picture 6">
            <a:extLst>
              <a:ext uri="{FF2B5EF4-FFF2-40B4-BE49-F238E27FC236}">
                <a16:creationId xmlns:a16="http://schemas.microsoft.com/office/drawing/2014/main" id="{76CE5E70-CC41-D141-A2AC-7ECDDE23E31D}"/>
              </a:ext>
            </a:extLst>
          </p:cNvPr>
          <p:cNvPicPr>
            <a:picLocks noChangeAspect="1"/>
          </p:cNvPicPr>
          <p:nvPr/>
        </p:nvPicPr>
        <p:blipFill>
          <a:blip r:embed="rId3"/>
          <a:stretch>
            <a:fillRect/>
          </a:stretch>
        </p:blipFill>
        <p:spPr>
          <a:xfrm>
            <a:off x="1186595" y="4671737"/>
            <a:ext cx="215900" cy="215900"/>
          </a:xfrm>
          <a:prstGeom prst="rect">
            <a:avLst/>
          </a:prstGeom>
        </p:spPr>
      </p:pic>
      <p:cxnSp>
        <p:nvCxnSpPr>
          <p:cNvPr id="8" name="Straight Connector 7">
            <a:extLst>
              <a:ext uri="{FF2B5EF4-FFF2-40B4-BE49-F238E27FC236}">
                <a16:creationId xmlns:a16="http://schemas.microsoft.com/office/drawing/2014/main" id="{4F6CA02F-D4CC-6843-8BCC-009452432358}"/>
              </a:ext>
            </a:extLst>
          </p:cNvPr>
          <p:cNvCxnSpPr/>
          <p:nvPr/>
        </p:nvCxnSpPr>
        <p:spPr>
          <a:xfrm>
            <a:off x="2743200" y="5619964"/>
            <a:ext cx="3657600" cy="0"/>
          </a:xfrm>
          <a:prstGeom prst="line">
            <a:avLst/>
          </a:prstGeom>
          <a:ln w="31750" cap="rnd">
            <a:solidFill>
              <a:srgbClr val="1AAD51"/>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D56A45F-45BA-914D-87E3-6F0FC3A8A0E0}"/>
              </a:ext>
            </a:extLst>
          </p:cNvPr>
          <p:cNvPicPr>
            <a:picLocks noChangeAspect="1"/>
          </p:cNvPicPr>
          <p:nvPr/>
        </p:nvPicPr>
        <p:blipFill>
          <a:blip r:embed="rId4"/>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28485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Always Feel Refreshed</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63897" y="628407"/>
            <a:ext cx="2416206" cy="2416206"/>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91440" rtlCol="0">
            <a:noAutofit/>
          </a:bodyPr>
          <a:lstStyle/>
          <a:p>
            <a:pPr>
              <a:spcAft>
                <a:spcPts val="600"/>
              </a:spcAft>
            </a:pPr>
            <a:r>
              <a:rPr lang="en-US" sz="1500" dirty="0">
                <a:latin typeface="Arial" panose="020B0604020202020204" pitchFamily="34" charset="0"/>
                <a:cs typeface="Arial" panose="020B0604020202020204" pitchFamily="34" charset="0"/>
              </a:rPr>
              <a:t>Thirsty makes it easier to deliver happiness with every interaction. </a:t>
            </a:r>
          </a:p>
          <a:p>
            <a:r>
              <a:rPr lang="en-US" sz="1500" dirty="0">
                <a:latin typeface="Arial" panose="020B0604020202020204" pitchFamily="34" charset="0"/>
                <a:cs typeface="Arial" panose="020B0604020202020204" pitchFamily="34" charset="0"/>
              </a:rPr>
              <a:t>But should you have any questions, we’re available 24/7, 365 days a year for whenever you or your team needs us. Because no one should have to enjoy Coca-Cola alone.</a:t>
            </a:r>
          </a:p>
        </p:txBody>
      </p:sp>
      <p:cxnSp>
        <p:nvCxnSpPr>
          <p:cNvPr id="8" name="Straight Connector 7">
            <a:extLst>
              <a:ext uri="{FF2B5EF4-FFF2-40B4-BE49-F238E27FC236}">
                <a16:creationId xmlns:a16="http://schemas.microsoft.com/office/drawing/2014/main" id="{62D70713-CFFF-444B-A637-A7508849C124}"/>
              </a:ext>
            </a:extLst>
          </p:cNvPr>
          <p:cNvCxnSpPr/>
          <p:nvPr/>
        </p:nvCxnSpPr>
        <p:spPr>
          <a:xfrm>
            <a:off x="2743200" y="5619964"/>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1737A85-728A-5D40-AEFF-F02D8CB97159}"/>
              </a:ext>
            </a:extLst>
          </p:cNvPr>
          <p:cNvPicPr>
            <a:picLocks noChangeAspect="1"/>
          </p:cNvPicPr>
          <p:nvPr/>
        </p:nvPicPr>
        <p:blipFill>
          <a:blip r:embed="rId3"/>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15553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2"/>
          <a:stretch>
            <a:fillRect/>
          </a:stretch>
        </p:blipFill>
        <p:spPr>
          <a:xfrm>
            <a:off x="3363897" y="633135"/>
            <a:ext cx="2416206" cy="2406749"/>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91440" rtlCol="0">
            <a:noAutofit/>
          </a:bodyPr>
          <a:lstStyle/>
          <a:p>
            <a:pPr algn="ctr">
              <a:spcAft>
                <a:spcPts val="1200"/>
              </a:spcAft>
            </a:pPr>
            <a:r>
              <a:rPr lang="en-US" sz="1700" b="1" dirty="0" err="1">
                <a:latin typeface="Arial" panose="020B0604020202020204" pitchFamily="34" charset="0"/>
                <a:cs typeface="Arial" panose="020B0604020202020204" pitchFamily="34" charset="0"/>
              </a:rPr>
              <a:t>Anyrep</a:t>
            </a:r>
            <a:r>
              <a:rPr lang="en-US" sz="1700" b="1" dirty="0">
                <a:latin typeface="Arial" panose="020B0604020202020204" pitchFamily="34" charset="0"/>
                <a:cs typeface="Arial" panose="020B0604020202020204" pitchFamily="34" charset="0"/>
              </a:rPr>
              <a:t> </a:t>
            </a:r>
            <a:r>
              <a:rPr lang="en-US" sz="1700" b="1" dirty="0" err="1">
                <a:latin typeface="Arial" panose="020B0604020202020204" pitchFamily="34" charset="0"/>
                <a:cs typeface="Arial" panose="020B0604020202020204" pitchFamily="34" charset="0"/>
              </a:rPr>
              <a:t>Reppington</a:t>
            </a:r>
            <a:endParaRPr lang="en-US" sz="1700" b="1" dirty="0">
              <a:latin typeface="Arial" panose="020B0604020202020204" pitchFamily="34" charset="0"/>
              <a:cs typeface="Arial" panose="020B0604020202020204" pitchFamily="34" charset="0"/>
            </a:endParaRPr>
          </a:p>
          <a:p>
            <a:pPr algn="ctr">
              <a:spcAft>
                <a:spcPts val="600"/>
              </a:spcAft>
            </a:pPr>
            <a:r>
              <a:rPr lang="en-US" sz="1700" b="1" dirty="0">
                <a:latin typeface="Arial" panose="020B0604020202020204" pitchFamily="34" charset="0"/>
                <a:cs typeface="Arial" panose="020B0604020202020204" pitchFamily="34" charset="0"/>
              </a:rPr>
              <a:t>555.555.5555</a:t>
            </a:r>
          </a:p>
          <a:p>
            <a:pPr algn="ctr">
              <a:spcAft>
                <a:spcPts val="600"/>
              </a:spcAft>
            </a:pPr>
            <a:r>
              <a:rPr lang="en-US" sz="1700" b="1" dirty="0" err="1">
                <a:latin typeface="Arial" panose="020B0604020202020204" pitchFamily="34" charset="0"/>
                <a:cs typeface="Arial" panose="020B0604020202020204" pitchFamily="34" charset="0"/>
              </a:rPr>
              <a:t>email@email.com</a:t>
            </a:r>
            <a:endParaRPr lang="en-US" sz="17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2D70713-CFFF-444B-A637-A7508849C124}"/>
              </a:ext>
            </a:extLst>
          </p:cNvPr>
          <p:cNvCxnSpPr/>
          <p:nvPr/>
        </p:nvCxnSpPr>
        <p:spPr>
          <a:xfrm>
            <a:off x="2743200" y="5619964"/>
            <a:ext cx="3657600" cy="0"/>
          </a:xfrm>
          <a:prstGeom prst="line">
            <a:avLst/>
          </a:prstGeom>
          <a:ln w="3175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1737A85-728A-5D40-AEFF-F02D8CB97159}"/>
              </a:ext>
            </a:extLst>
          </p:cNvPr>
          <p:cNvPicPr>
            <a:picLocks noChangeAspect="1"/>
          </p:cNvPicPr>
          <p:nvPr/>
        </p:nvPicPr>
        <p:blipFill>
          <a:blip r:embed="rId3"/>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26037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329</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Klos, Kay</cp:lastModifiedBy>
  <cp:revision>26</cp:revision>
  <dcterms:created xsi:type="dcterms:W3CDTF">2018-06-04T20:08:19Z</dcterms:created>
  <dcterms:modified xsi:type="dcterms:W3CDTF">2018-06-15T20:09:22Z</dcterms:modified>
</cp:coreProperties>
</file>