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65" r:id="rId2"/>
    <p:sldId id="256" r:id="rId3"/>
    <p:sldId id="273" r:id="rId4"/>
    <p:sldId id="261" r:id="rId5"/>
    <p:sldId id="259" r:id="rId6"/>
    <p:sldId id="272" r:id="rId7"/>
    <p:sldId id="269" r:id="rId8"/>
    <p:sldId id="266" r:id="rId9"/>
    <p:sldId id="270" r:id="rId10"/>
    <p:sldId id="267" r:id="rId11"/>
    <p:sldId id="268" r:id="rId12"/>
    <p:sldId id="274" r:id="rId13"/>
    <p:sldId id="271" r:id="rId14"/>
    <p:sldId id="262" r:id="rId15"/>
    <p:sldId id="260" r:id="rId16"/>
    <p:sldId id="26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1D2B"/>
    <a:srgbClr val="5E8B97"/>
    <a:srgbClr val="2263A6"/>
    <a:srgbClr val="F7931F"/>
    <a:srgbClr val="1AAD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09"/>
    <p:restoredTop sz="82500" autoAdjust="0"/>
  </p:normalViewPr>
  <p:slideViewPr>
    <p:cSldViewPr snapToGrid="0" snapToObjects="1">
      <p:cViewPr varScale="1">
        <p:scale>
          <a:sx n="71" d="100"/>
          <a:sy n="71" d="100"/>
        </p:scale>
        <p:origin x="159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9E48D2-61CC-4E4E-9A00-35F39C7BE26D}" type="datetimeFigureOut">
              <a:rPr lang="en-US" smtClean="0"/>
              <a:t>7/6/2018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4516AC-6A30-ED4C-9DCD-5112F8F4673F}" type="slidenum">
              <a:rPr lang="en-US" smtClean="0"/>
              <a:t>‹#›</a:t>
            </a:fld>
            <a:endParaRPr lang="en-US" dirty="0"/>
          </a:p>
        </p:txBody>
      </p:sp>
    </p:spTree>
    <p:extLst>
      <p:ext uri="{BB962C8B-B14F-4D97-AF65-F5344CB8AC3E}">
        <p14:creationId xmlns:p14="http://schemas.microsoft.com/office/powerpoint/2010/main" val="727023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page for your presentation. </a:t>
            </a:r>
          </a:p>
          <a:p>
            <a:r>
              <a:rPr lang="en-US" dirty="0"/>
              <a:t>Add headline, subheadline, customer or business name, and the date. </a:t>
            </a:r>
          </a:p>
        </p:txBody>
      </p:sp>
      <p:sp>
        <p:nvSpPr>
          <p:cNvPr id="4" name="Slide Number Placeholder 3"/>
          <p:cNvSpPr>
            <a:spLocks noGrp="1"/>
          </p:cNvSpPr>
          <p:nvPr>
            <p:ph type="sldNum" sz="quarter" idx="10"/>
          </p:nvPr>
        </p:nvSpPr>
        <p:spPr/>
        <p:txBody>
          <a:bodyPr/>
          <a:lstStyle/>
          <a:p>
            <a:fld id="{284516AC-6A30-ED4C-9DCD-5112F8F4673F}" type="slidenum">
              <a:rPr lang="en-US" smtClean="0"/>
              <a:t>2</a:t>
            </a:fld>
            <a:endParaRPr lang="en-US" dirty="0"/>
          </a:p>
        </p:txBody>
      </p:sp>
    </p:spTree>
    <p:extLst>
      <p:ext uri="{BB962C8B-B14F-4D97-AF65-F5344CB8AC3E}">
        <p14:creationId xmlns:p14="http://schemas.microsoft.com/office/powerpoint/2010/main" val="3519324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Icons that visually communicate some of the benefits of Thirsty available today and in the future.</a:t>
            </a:r>
          </a:p>
          <a:p>
            <a:endParaRPr lang="en-US" dirty="0"/>
          </a:p>
          <a:p>
            <a:pPr marL="171450" indent="-171450">
              <a:buFont typeface="Arial" panose="020B0604020202020204" pitchFamily="34" charset="0"/>
              <a:buChar char="•"/>
            </a:pPr>
            <a:r>
              <a:rPr lang="en-US" dirty="0"/>
              <a:t>Phone – Generic phone icon that can be used to communicate new texting and video chat options </a:t>
            </a:r>
          </a:p>
          <a:p>
            <a:pPr marL="171450" indent="-171450">
              <a:buFont typeface="Arial" panose="020B0604020202020204" pitchFamily="34" charset="0"/>
              <a:buChar char="•"/>
            </a:pPr>
            <a:r>
              <a:rPr lang="en-US" dirty="0"/>
              <a:t>Target – You can count on our certified technicians to provide “spot-on” service that gets you up and running as quickly as possible</a:t>
            </a:r>
          </a:p>
          <a:p>
            <a:pPr marL="171450" indent="-171450">
              <a:buFont typeface="Arial" panose="020B0604020202020204" pitchFamily="34" charset="0"/>
              <a:buChar char="•"/>
            </a:pPr>
            <a:r>
              <a:rPr lang="en-US" dirty="0"/>
              <a:t>Clock – You have access to assistance 24/7, 365 days a year, so that you always feel refreshed</a:t>
            </a:r>
          </a:p>
          <a:p>
            <a:pPr marL="171450" indent="-171450">
              <a:buFont typeface="Arial" panose="020B0604020202020204" pitchFamily="34" charset="0"/>
              <a:buChar char="•"/>
            </a:pPr>
            <a:r>
              <a:rPr lang="en-US" dirty="0"/>
              <a:t>Hand &amp; Globe – Generic help icon that can be used for service or wrap-up thank you message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84516AC-6A30-ED4C-9DCD-5112F8F4673F}" type="slidenum">
              <a:rPr lang="en-US" smtClean="0"/>
              <a:t>15</a:t>
            </a:fld>
            <a:endParaRPr lang="en-US" dirty="0"/>
          </a:p>
        </p:txBody>
      </p:sp>
    </p:spTree>
    <p:extLst>
      <p:ext uri="{BB962C8B-B14F-4D97-AF65-F5344CB8AC3E}">
        <p14:creationId xmlns:p14="http://schemas.microsoft.com/office/powerpoint/2010/main" val="265021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Generic icon that can be used to introduce what Thirsty is and what it means for your customers’ businesses. </a:t>
            </a:r>
          </a:p>
          <a:p>
            <a:r>
              <a:rPr lang="en-US" dirty="0"/>
              <a:t>Approved one-color Thirsty logos that can be attached to presentations and other marketing materials. </a:t>
            </a:r>
          </a:p>
        </p:txBody>
      </p:sp>
      <p:sp>
        <p:nvSpPr>
          <p:cNvPr id="4" name="Slide Number Placeholder 3"/>
          <p:cNvSpPr>
            <a:spLocks noGrp="1"/>
          </p:cNvSpPr>
          <p:nvPr>
            <p:ph type="sldNum" sz="quarter" idx="10"/>
          </p:nvPr>
        </p:nvSpPr>
        <p:spPr/>
        <p:txBody>
          <a:bodyPr/>
          <a:lstStyle/>
          <a:p>
            <a:fld id="{284516AC-6A30-ED4C-9DCD-5112F8F4673F}" type="slidenum">
              <a:rPr lang="en-US" smtClean="0"/>
              <a:t>16</a:t>
            </a:fld>
            <a:endParaRPr lang="en-US" dirty="0"/>
          </a:p>
        </p:txBody>
      </p:sp>
    </p:spTree>
    <p:extLst>
      <p:ext uri="{BB962C8B-B14F-4D97-AF65-F5344CB8AC3E}">
        <p14:creationId xmlns:p14="http://schemas.microsoft.com/office/powerpoint/2010/main" val="3132889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Thirsty, “a whole new world of refreshment” that customers can enjoy. </a:t>
            </a:r>
          </a:p>
          <a:p>
            <a:r>
              <a:rPr lang="en-US" dirty="0"/>
              <a:t>Give an overview of what the platform is and does to help make equipment installation and mechanical service easier and better for customers. </a:t>
            </a:r>
          </a:p>
        </p:txBody>
      </p:sp>
      <p:sp>
        <p:nvSpPr>
          <p:cNvPr id="4" name="Slide Number Placeholder 3"/>
          <p:cNvSpPr>
            <a:spLocks noGrp="1"/>
          </p:cNvSpPr>
          <p:nvPr>
            <p:ph type="sldNum" sz="quarter" idx="10"/>
          </p:nvPr>
        </p:nvSpPr>
        <p:spPr/>
        <p:txBody>
          <a:bodyPr/>
          <a:lstStyle/>
          <a:p>
            <a:fld id="{284516AC-6A30-ED4C-9DCD-5112F8F4673F}" type="slidenum">
              <a:rPr lang="en-US" smtClean="0"/>
              <a:t>4</a:t>
            </a:fld>
            <a:endParaRPr lang="en-US" dirty="0"/>
          </a:p>
        </p:txBody>
      </p:sp>
    </p:spTree>
    <p:extLst>
      <p:ext uri="{BB962C8B-B14F-4D97-AF65-F5344CB8AC3E}">
        <p14:creationId xmlns:p14="http://schemas.microsoft.com/office/powerpoint/2010/main" val="2480755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Relay what Thirsty features and benefits are available today vs. in the future. </a:t>
            </a:r>
          </a:p>
          <a:p>
            <a:r>
              <a:rPr lang="en-US" dirty="0"/>
              <a:t>These benefits can communicate how it’s more modern, efficient, communicative and collaborative, focusing on specific customer pain points that are addressed with the platform. </a:t>
            </a:r>
          </a:p>
        </p:txBody>
      </p:sp>
      <p:sp>
        <p:nvSpPr>
          <p:cNvPr id="4" name="Slide Number Placeholder 3"/>
          <p:cNvSpPr>
            <a:spLocks noGrp="1"/>
          </p:cNvSpPr>
          <p:nvPr>
            <p:ph type="sldNum" sz="quarter" idx="10"/>
          </p:nvPr>
        </p:nvSpPr>
        <p:spPr/>
        <p:txBody>
          <a:bodyPr/>
          <a:lstStyle/>
          <a:p>
            <a:fld id="{284516AC-6A30-ED4C-9DCD-5112F8F4673F}" type="slidenum">
              <a:rPr lang="en-US" smtClean="0"/>
              <a:t>5</a:t>
            </a:fld>
            <a:endParaRPr lang="en-US" dirty="0"/>
          </a:p>
        </p:txBody>
      </p:sp>
    </p:spTree>
    <p:extLst>
      <p:ext uri="{BB962C8B-B14F-4D97-AF65-F5344CB8AC3E}">
        <p14:creationId xmlns:p14="http://schemas.microsoft.com/office/powerpoint/2010/main" val="1227394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an overview of all the benefits of Thirsty that are available right now, all on one slide. </a:t>
            </a:r>
          </a:p>
          <a:p>
            <a:r>
              <a:rPr lang="en-US" dirty="0"/>
              <a:t>Animation adds intrigue to the presentation.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 for this slide could include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whole new world of refreshment is here! With our new one-stop beverage system platform called Thirsty, it’s now easier than ever to keep the Coca-Cola equipment in your outlet flowing with the beverages consumers crave. The platform is specifically designed to facilitate a better, more efficient and collaborative service experience – so you can spend more time focusing on what’s important, your business.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BENEFITS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Thirsty </a:t>
            </a:r>
            <a:r>
              <a:rPr lang="en-US" dirty="0"/>
              <a:t>is delivering more happiness </a:t>
            </a:r>
            <a:r>
              <a:rPr lang="en-US" dirty="0" smtClean="0"/>
              <a:t>today! </a:t>
            </a:r>
            <a:r>
              <a:rPr lang="en-US" dirty="0"/>
              <a:t>Here are all the specifics: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More Modern – Platform is built with state-of-the-art technology, so equipment installation and mechanical service processes are easier and more intuitive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More Efficient – You save time and hassle when you call, since the platform stores your outlet information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More Communicative – Text or email of your choice provides you with a status update on your technician or work ticket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More Collaborative – Certified technician can help you troubleshoot machine issues over the phone (35% of all calls resolved this way)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More Refreshing – Customer assistance is available 24/7, 365 days a year because no one should have to enjoy Coke alone!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84516AC-6A30-ED4C-9DCD-5112F8F4673F}" type="slidenum">
              <a:rPr lang="en-US" smtClean="0"/>
              <a:t>7</a:t>
            </a:fld>
            <a:endParaRPr lang="en-US" dirty="0"/>
          </a:p>
        </p:txBody>
      </p:sp>
    </p:spTree>
    <p:extLst>
      <p:ext uri="{BB962C8B-B14F-4D97-AF65-F5344CB8AC3E}">
        <p14:creationId xmlns:p14="http://schemas.microsoft.com/office/powerpoint/2010/main" val="3741350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an overview of all the benefits of Thirsty that will be available in the future, all on one slide. </a:t>
            </a:r>
          </a:p>
          <a:p>
            <a:r>
              <a:rPr lang="en-US" dirty="0"/>
              <a:t>Animation adds intrigue to the presentation. </a:t>
            </a:r>
          </a:p>
          <a:p>
            <a:endParaRPr lang="en-US" dirty="0"/>
          </a:p>
          <a:p>
            <a:r>
              <a:rPr lang="en-US" dirty="0"/>
              <a:t>Talking points for this slide could include the following: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whole new world of refreshment is here! With our new one-stop beverage system platform called Thirsty, it’s now easier than ever to keep the Coca-Cola equipment in your outlet flowing with the beverages consumers crave. The platform is specifically designed to facilitate a better, more efficient and collaborative service experience – so you can spend more time focusing on what’s important, your business.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BENEFITS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Thirsty </a:t>
            </a:r>
            <a:r>
              <a:rPr lang="en-US" dirty="0"/>
              <a:t>is delivering more happiness in the </a:t>
            </a:r>
            <a:r>
              <a:rPr lang="en-US" dirty="0" smtClean="0"/>
              <a:t>future! </a:t>
            </a:r>
            <a:r>
              <a:rPr lang="en-US" dirty="0"/>
              <a:t>Here are all the specifics: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More Modern – Customer portal allows for self-serve capabilities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More Efficient – Real-time information ensures you always have access to your latest requests and transactions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More Communicative – Two-way texting and app chat feature means you stay informed on technician arrival and service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More Collaborative – Video chat one-on-one with a technician who can help get your machine up and running in no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More Refreshing – Customer assistance is available 24/7, 365 days a year because no one should have to enjoy Coke alone!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84516AC-6A30-ED4C-9DCD-5112F8F4673F}" type="slidenum">
              <a:rPr lang="en-US" smtClean="0"/>
              <a:t>8</a:t>
            </a:fld>
            <a:endParaRPr lang="en-US" dirty="0"/>
          </a:p>
        </p:txBody>
      </p:sp>
    </p:spTree>
    <p:extLst>
      <p:ext uri="{BB962C8B-B14F-4D97-AF65-F5344CB8AC3E}">
        <p14:creationId xmlns:p14="http://schemas.microsoft.com/office/powerpoint/2010/main" val="3533370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an overview of all the benefits of Thirsty that are available right now, all on one slide.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 for this slide could include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whole new world of refreshment is here! With our new one-stop beverage system platform called Thirsty, it’s now easier than ever to keep the Coca-Cola equipment in your outlet flowing with the beverages consumers crave. The platform is specifically designed to facilitate a better, more efficient and collaborative service experience – so you can spend more time focusing on what’s important, your business.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BENEFITS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Thirsty </a:t>
            </a:r>
            <a:r>
              <a:rPr lang="en-US" dirty="0"/>
              <a:t>is delivering more happiness </a:t>
            </a:r>
            <a:r>
              <a:rPr lang="en-US" dirty="0" smtClean="0"/>
              <a:t>today! </a:t>
            </a:r>
            <a:r>
              <a:rPr lang="en-US" dirty="0"/>
              <a:t>Here are all the specifics: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More Modern – Platform is built with state-of-the-art technology, so equipment installation and mechanical service processes are easier and more intuitive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More Efficient – You save time and hassle when you call, since the platform stores your outlet information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More Communicative – Text or email of your choice provides you with a status update on your technician or work ticket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More Collaborative – Certified technician can help you troubleshoot machine issues over the phone (35% of all calls resolved this way)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More Refreshing – Customer assistance is available 24/7, 365 days a year because no one should have to enjoy Coke alone!</a:t>
            </a:r>
          </a:p>
        </p:txBody>
      </p:sp>
      <p:sp>
        <p:nvSpPr>
          <p:cNvPr id="4" name="Slide Number Placeholder 3"/>
          <p:cNvSpPr>
            <a:spLocks noGrp="1"/>
          </p:cNvSpPr>
          <p:nvPr>
            <p:ph type="sldNum" sz="quarter" idx="10"/>
          </p:nvPr>
        </p:nvSpPr>
        <p:spPr/>
        <p:txBody>
          <a:bodyPr/>
          <a:lstStyle/>
          <a:p>
            <a:fld id="{284516AC-6A30-ED4C-9DCD-5112F8F4673F}" type="slidenum">
              <a:rPr lang="en-US" smtClean="0"/>
              <a:t>10</a:t>
            </a:fld>
            <a:endParaRPr lang="en-US" dirty="0"/>
          </a:p>
        </p:txBody>
      </p:sp>
    </p:spTree>
    <p:extLst>
      <p:ext uri="{BB962C8B-B14F-4D97-AF65-F5344CB8AC3E}">
        <p14:creationId xmlns:p14="http://schemas.microsoft.com/office/powerpoint/2010/main" val="1200092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an overview of all the benefits of Thirsty that will be available in the future, all on one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 for this slide could include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whole new world of refreshment is here! With our new one-stop beverage system platform called Thirsty, it’s now easier than ever to keep the Coca-Cola equipment in your outlet flowing with the beverages consumers crave. The platform is specifically designed to facilitate a better, more efficient and collaborative service experience – so you can spend more time focusing on what’s important, your business.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BENEFITS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Thirsty </a:t>
            </a:r>
            <a:r>
              <a:rPr lang="en-US" dirty="0"/>
              <a:t>is delivering more happiness in the </a:t>
            </a:r>
            <a:r>
              <a:rPr lang="en-US" dirty="0" smtClean="0"/>
              <a:t>future! </a:t>
            </a:r>
            <a:r>
              <a:rPr lang="en-US" dirty="0"/>
              <a:t>Here are all the specifics: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More Modern – Customer portal allows for self-serve capabilities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More Efficient – Real-time information ensures you always have access to your latest requests and transactions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More Communicative – Two-way texting and app chat feature means you stay informed on technician arrival and service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More Collaborative – Video chat one-on-one with a technician who can help get your machine up and running in no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More Refreshing – Customer assistance is available 24/7, 365 days a year because no one should have to enjoy Coke alone!</a:t>
            </a:r>
          </a:p>
          <a:p>
            <a:endParaRPr lang="en-US" dirty="0"/>
          </a:p>
        </p:txBody>
      </p:sp>
      <p:sp>
        <p:nvSpPr>
          <p:cNvPr id="4" name="Slide Number Placeholder 3"/>
          <p:cNvSpPr>
            <a:spLocks noGrp="1"/>
          </p:cNvSpPr>
          <p:nvPr>
            <p:ph type="sldNum" sz="quarter" idx="10"/>
          </p:nvPr>
        </p:nvSpPr>
        <p:spPr/>
        <p:txBody>
          <a:bodyPr/>
          <a:lstStyle/>
          <a:p>
            <a:fld id="{284516AC-6A30-ED4C-9DCD-5112F8F4673F}" type="slidenum">
              <a:rPr lang="en-US" smtClean="0"/>
              <a:t>11</a:t>
            </a:fld>
            <a:endParaRPr lang="en-US" dirty="0"/>
          </a:p>
        </p:txBody>
      </p:sp>
    </p:spTree>
    <p:extLst>
      <p:ext uri="{BB962C8B-B14F-4D97-AF65-F5344CB8AC3E}">
        <p14:creationId xmlns:p14="http://schemas.microsoft.com/office/powerpoint/2010/main" val="4202558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Generic icons that can be added to your presentation to support a specific message. </a:t>
            </a:r>
          </a:p>
          <a:p>
            <a:r>
              <a:rPr lang="en-US" dirty="0"/>
              <a:t>Bubbles from the Thirsty logo can be used as bullet points. </a:t>
            </a:r>
          </a:p>
        </p:txBody>
      </p:sp>
      <p:sp>
        <p:nvSpPr>
          <p:cNvPr id="4" name="Slide Number Placeholder 3"/>
          <p:cNvSpPr>
            <a:spLocks noGrp="1"/>
          </p:cNvSpPr>
          <p:nvPr>
            <p:ph type="sldNum" sz="quarter" idx="10"/>
          </p:nvPr>
        </p:nvSpPr>
        <p:spPr/>
        <p:txBody>
          <a:bodyPr/>
          <a:lstStyle/>
          <a:p>
            <a:fld id="{284516AC-6A30-ED4C-9DCD-5112F8F4673F}" type="slidenum">
              <a:rPr lang="en-US" smtClean="0"/>
              <a:t>13</a:t>
            </a:fld>
            <a:endParaRPr lang="en-US" dirty="0"/>
          </a:p>
        </p:txBody>
      </p:sp>
    </p:spTree>
    <p:extLst>
      <p:ext uri="{BB962C8B-B14F-4D97-AF65-F5344CB8AC3E}">
        <p14:creationId xmlns:p14="http://schemas.microsoft.com/office/powerpoint/2010/main" val="2617727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Icons that visually communicate some of the benefits of Thirsty available today and in the future.</a:t>
            </a:r>
          </a:p>
          <a:p>
            <a:endParaRPr lang="en-US" dirty="0"/>
          </a:p>
          <a:p>
            <a:pPr marL="171450" indent="-171450">
              <a:buFont typeface="Arial" panose="020B0604020202020204" pitchFamily="34" charset="0"/>
              <a:buChar char="•"/>
            </a:pPr>
            <a:r>
              <a:rPr lang="en-US" dirty="0"/>
              <a:t>Phone (with OMW!) – You can choose to receive a text or email for updates on a technician or work ticket </a:t>
            </a:r>
          </a:p>
          <a:p>
            <a:pPr marL="171450" indent="-171450">
              <a:buFont typeface="Arial" panose="020B0604020202020204" pitchFamily="34" charset="0"/>
              <a:buChar char="•"/>
            </a:pPr>
            <a:r>
              <a:rPr lang="en-US" dirty="0"/>
              <a:t>Phone (with messaging) – You will be able to communicate back and forth with a technician, so you are informed on arrival and service</a:t>
            </a:r>
          </a:p>
          <a:p>
            <a:pPr marL="171450" indent="-171450">
              <a:buFont typeface="Arial" panose="020B0604020202020204" pitchFamily="34" charset="0"/>
              <a:buChar char="•"/>
            </a:pPr>
            <a:r>
              <a:rPr lang="en-US" dirty="0"/>
              <a:t>Fingerprint – You can experience the benefits of modern and intuitive technology with Thirsty; plus, in the future, you’ll have access to your own customer portal</a:t>
            </a:r>
          </a:p>
          <a:p>
            <a:pPr marL="171450" indent="-171450">
              <a:buFont typeface="Arial" panose="020B0604020202020204" pitchFamily="34" charset="0"/>
              <a:buChar char="•"/>
            </a:pPr>
            <a:r>
              <a:rPr lang="en-US" dirty="0"/>
              <a:t>Camera – You get faster assistance when you call for service, since the platform archives outlet information; in the future, you’ll have access to past service history and transactional information </a:t>
            </a:r>
            <a:br>
              <a:rPr lang="en-US" dirty="0"/>
            </a:b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84516AC-6A30-ED4C-9DCD-5112F8F4673F}" type="slidenum">
              <a:rPr lang="en-US" smtClean="0"/>
              <a:t>14</a:t>
            </a:fld>
            <a:endParaRPr lang="en-US" dirty="0"/>
          </a:p>
        </p:txBody>
      </p:sp>
    </p:spTree>
    <p:extLst>
      <p:ext uri="{BB962C8B-B14F-4D97-AF65-F5344CB8AC3E}">
        <p14:creationId xmlns:p14="http://schemas.microsoft.com/office/powerpoint/2010/main" val="2137551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48466EE4-3DDF-6B48-BE71-49E673111F63}" type="slidenum">
              <a:rPr lang="en-US" smtClean="0"/>
              <a:t>‹#›</a:t>
            </a:fld>
            <a:endParaRPr lang="en-US" dirty="0"/>
          </a:p>
        </p:txBody>
      </p:sp>
    </p:spTree>
    <p:extLst>
      <p:ext uri="{BB962C8B-B14F-4D97-AF65-F5344CB8AC3E}">
        <p14:creationId xmlns:p14="http://schemas.microsoft.com/office/powerpoint/2010/main" val="157292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48466EE4-3DDF-6B48-BE71-49E673111F63}" type="slidenum">
              <a:rPr lang="en-US" smtClean="0"/>
              <a:t>‹#›</a:t>
            </a:fld>
            <a:endParaRPr lang="en-US" dirty="0"/>
          </a:p>
        </p:txBody>
      </p:sp>
    </p:spTree>
    <p:extLst>
      <p:ext uri="{BB962C8B-B14F-4D97-AF65-F5344CB8AC3E}">
        <p14:creationId xmlns:p14="http://schemas.microsoft.com/office/powerpoint/2010/main" val="138221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466EE4-3DDF-6B48-BE71-49E673111F63}" type="slidenum">
              <a:rPr lang="en-US" smtClean="0"/>
              <a:t>‹#›</a:t>
            </a:fld>
            <a:endParaRPr lang="en-US" dirty="0"/>
          </a:p>
        </p:txBody>
      </p:sp>
    </p:spTree>
    <p:extLst>
      <p:ext uri="{BB962C8B-B14F-4D97-AF65-F5344CB8AC3E}">
        <p14:creationId xmlns:p14="http://schemas.microsoft.com/office/powerpoint/2010/main" val="1888174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23512"/>
            <a:ext cx="7886700" cy="760395"/>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881468"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66EE4-3DDF-6B48-BE71-49E673111F63}" type="slidenum">
              <a:rPr lang="en-US" smtClean="0"/>
              <a:t>‹#›</a:t>
            </a:fld>
            <a:endParaRPr lang="en-US" dirty="0"/>
          </a:p>
        </p:txBody>
      </p:sp>
      <p:pic>
        <p:nvPicPr>
          <p:cNvPr id="7" name="Picture 6">
            <a:extLst>
              <a:ext uri="{FF2B5EF4-FFF2-40B4-BE49-F238E27FC236}">
                <a16:creationId xmlns:a16="http://schemas.microsoft.com/office/drawing/2014/main" id="{B89F67B7-831C-B841-97E4-1449616C6E19}"/>
              </a:ext>
            </a:extLst>
          </p:cNvPr>
          <p:cNvPicPr>
            <a:picLocks noChangeAspect="1"/>
          </p:cNvPicPr>
          <p:nvPr userDrawn="1"/>
        </p:nvPicPr>
        <p:blipFill>
          <a:blip r:embed="rId5"/>
          <a:stretch>
            <a:fillRect/>
          </a:stretch>
        </p:blipFill>
        <p:spPr>
          <a:xfrm>
            <a:off x="4038783" y="6010728"/>
            <a:ext cx="1066435" cy="651710"/>
          </a:xfrm>
          <a:prstGeom prst="rect">
            <a:avLst/>
          </a:prstGeom>
        </p:spPr>
      </p:pic>
    </p:spTree>
    <p:extLst>
      <p:ext uri="{BB962C8B-B14F-4D97-AF65-F5344CB8AC3E}">
        <p14:creationId xmlns:p14="http://schemas.microsoft.com/office/powerpoint/2010/main" val="1365046767"/>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36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cokesolutions.com/thirsty"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17271E5-5264-6E48-A271-0AD4C7D84731}"/>
              </a:ext>
            </a:extLst>
          </p:cNvPr>
          <p:cNvSpPr txBox="1"/>
          <p:nvPr/>
        </p:nvSpPr>
        <p:spPr>
          <a:xfrm>
            <a:off x="914400" y="1469501"/>
            <a:ext cx="7342094" cy="4108817"/>
          </a:xfrm>
          <a:prstGeom prst="rect">
            <a:avLst/>
          </a:prstGeom>
          <a:noFill/>
        </p:spPr>
        <p:txBody>
          <a:bodyPr wrap="square" rtlCol="0">
            <a:spAutoFit/>
          </a:bodyPr>
          <a:lstStyle/>
          <a:p>
            <a:pPr algn="ctr">
              <a:spcAft>
                <a:spcPts val="600"/>
              </a:spcAft>
            </a:pPr>
            <a:r>
              <a:rPr lang="en-US" sz="2800" b="1" dirty="0" smtClean="0">
                <a:latin typeface="Arial" panose="020B0604020202020204" pitchFamily="34" charset="0"/>
                <a:cs typeface="Arial" panose="020B0604020202020204" pitchFamily="34" charset="0"/>
              </a:rPr>
              <a:t>HOW TO USE THIS POWERPOINT</a:t>
            </a:r>
          </a:p>
          <a:p>
            <a:pPr algn="ctr">
              <a:spcAft>
                <a:spcPts val="600"/>
              </a:spcAft>
            </a:pPr>
            <a:endParaRPr lang="en-US" sz="2800" b="1" dirty="0">
              <a:latin typeface="Arial" panose="020B0604020202020204" pitchFamily="34" charset="0"/>
              <a:cs typeface="Arial" panose="020B0604020202020204" pitchFamily="34" charset="0"/>
            </a:endParaRPr>
          </a:p>
          <a:p>
            <a:pPr algn="ctr">
              <a:spcAft>
                <a:spcPts val="1200"/>
              </a:spcAft>
            </a:pPr>
            <a:r>
              <a:rPr lang="en-US" sz="1500" b="1" dirty="0" smtClean="0">
                <a:latin typeface="Arial" panose="020B0604020202020204" pitchFamily="34" charset="0"/>
                <a:cs typeface="Arial" panose="020B0604020202020204" pitchFamily="34" charset="0"/>
              </a:rPr>
              <a:t>With </a:t>
            </a:r>
            <a:r>
              <a:rPr lang="en-US" sz="1500" b="1" dirty="0">
                <a:latin typeface="Arial" panose="020B0604020202020204" pitchFamily="34" charset="0"/>
                <a:cs typeface="Arial" panose="020B0604020202020204" pitchFamily="34" charset="0"/>
              </a:rPr>
              <a:t>all the benefits the new Thirsty platform provides, customers are going to want to hear about it! We’ve made it easy to share the message with </a:t>
            </a:r>
            <a:r>
              <a:rPr lang="en-US" sz="1500" b="1" dirty="0" smtClean="0">
                <a:latin typeface="Arial" panose="020B0604020202020204" pitchFamily="34" charset="0"/>
                <a:cs typeface="Arial" panose="020B0604020202020204" pitchFamily="34" charset="0"/>
              </a:rPr>
              <a:t>these various PowerPoint Elements. </a:t>
            </a:r>
          </a:p>
          <a:p>
            <a:pPr algn="ctr">
              <a:spcAft>
                <a:spcPts val="1200"/>
              </a:spcAft>
            </a:pPr>
            <a:r>
              <a:rPr lang="en-US" sz="1500" b="1" dirty="0" smtClean="0">
                <a:latin typeface="Arial" panose="020B0604020202020204" pitchFamily="34" charset="0"/>
                <a:cs typeface="Arial" panose="020B0604020202020204" pitchFamily="34" charset="0"/>
              </a:rPr>
              <a:t>If </a:t>
            </a:r>
            <a:r>
              <a:rPr lang="en-US" sz="1500" b="1" dirty="0">
                <a:latin typeface="Arial" panose="020B0604020202020204" pitchFamily="34" charset="0"/>
                <a:cs typeface="Arial" panose="020B0604020202020204" pitchFamily="34" charset="0"/>
              </a:rPr>
              <a:t>you’re looking to give a more formal presentation, we’ve already put together two PowerPoint </a:t>
            </a:r>
            <a:r>
              <a:rPr lang="en-US" sz="1500" b="1" dirty="0" smtClean="0">
                <a:latin typeface="Arial" panose="020B0604020202020204" pitchFamily="34" charset="0"/>
                <a:cs typeface="Arial" panose="020B0604020202020204" pitchFamily="34" charset="0"/>
              </a:rPr>
              <a:t>decks which can be found on the Content </a:t>
            </a:r>
            <a:r>
              <a:rPr lang="en-US" sz="1500" b="1" dirty="0">
                <a:latin typeface="Arial" panose="020B0604020202020204" pitchFamily="34" charset="0"/>
                <a:cs typeface="Arial" panose="020B0604020202020204" pitchFamily="34" charset="0"/>
              </a:rPr>
              <a:t>Hub at </a:t>
            </a:r>
            <a:r>
              <a:rPr lang="en-US" sz="1500" b="1" dirty="0">
                <a:latin typeface="Arial" panose="020B0604020202020204" pitchFamily="34" charset="0"/>
                <a:cs typeface="Arial" panose="020B0604020202020204" pitchFamily="34" charset="0"/>
                <a:hlinkClick r:id="rId2"/>
              </a:rPr>
              <a:t>https://</a:t>
            </a:r>
            <a:r>
              <a:rPr lang="en-US" sz="1500" b="1" dirty="0" smtClean="0">
                <a:latin typeface="Arial" panose="020B0604020202020204" pitchFamily="34" charset="0"/>
                <a:cs typeface="Arial" panose="020B0604020202020204" pitchFamily="34" charset="0"/>
                <a:hlinkClick r:id="rId2"/>
              </a:rPr>
              <a:t>www.cokesolutions.com/thirsty</a:t>
            </a:r>
            <a:r>
              <a:rPr lang="en-US" sz="1500" b="1" dirty="0" smtClean="0">
                <a:latin typeface="Arial" panose="020B0604020202020204" pitchFamily="34" charset="0"/>
                <a:cs typeface="Arial" panose="020B0604020202020204" pitchFamily="34" charset="0"/>
              </a:rPr>
              <a:t> </a:t>
            </a:r>
            <a:r>
              <a:rPr lang="en-US" sz="1500" b="1" dirty="0" smtClean="0">
                <a:latin typeface="Arial" panose="020B0604020202020204" pitchFamily="34" charset="0"/>
                <a:cs typeface="Arial" panose="020B0604020202020204" pitchFamily="34" charset="0"/>
              </a:rPr>
              <a:t>– </a:t>
            </a:r>
            <a:r>
              <a:rPr lang="en-US" sz="1500" b="1" dirty="0">
                <a:latin typeface="Arial" panose="020B0604020202020204" pitchFamily="34" charset="0"/>
                <a:cs typeface="Arial" panose="020B0604020202020204" pitchFamily="34" charset="0"/>
              </a:rPr>
              <a:t>one geared towards day-to-day users of Coca-Cola equipment and the other for business decision makers. </a:t>
            </a:r>
            <a:endParaRPr lang="en-US" sz="1500" b="1" dirty="0" smtClean="0">
              <a:latin typeface="Arial" panose="020B0604020202020204" pitchFamily="34" charset="0"/>
              <a:cs typeface="Arial" panose="020B0604020202020204" pitchFamily="34" charset="0"/>
            </a:endParaRPr>
          </a:p>
          <a:p>
            <a:pPr algn="ctr">
              <a:spcAft>
                <a:spcPts val="1200"/>
              </a:spcAft>
            </a:pPr>
            <a:r>
              <a:rPr lang="en-US" sz="1500" b="1" dirty="0" smtClean="0">
                <a:latin typeface="Arial" panose="020B0604020202020204" pitchFamily="34" charset="0"/>
                <a:cs typeface="Arial" panose="020B0604020202020204" pitchFamily="34" charset="0"/>
              </a:rPr>
              <a:t>But </a:t>
            </a:r>
            <a:r>
              <a:rPr lang="en-US" sz="1500" b="1" dirty="0">
                <a:latin typeface="Arial" panose="020B0604020202020204" pitchFamily="34" charset="0"/>
                <a:cs typeface="Arial" panose="020B0604020202020204" pitchFamily="34" charset="0"/>
              </a:rPr>
              <a:t>you can also craft your own message using </a:t>
            </a:r>
            <a:r>
              <a:rPr lang="en-US" sz="1500" b="1" dirty="0" smtClean="0">
                <a:latin typeface="Arial" panose="020B0604020202020204" pitchFamily="34" charset="0"/>
                <a:cs typeface="Arial" panose="020B0604020202020204" pitchFamily="34" charset="0"/>
              </a:rPr>
              <a:t>the </a:t>
            </a:r>
            <a:r>
              <a:rPr lang="en-US" sz="1500" b="1" dirty="0">
                <a:latin typeface="Arial" panose="020B0604020202020204" pitchFamily="34" charset="0"/>
                <a:cs typeface="Arial" panose="020B0604020202020204" pitchFamily="34" charset="0"/>
              </a:rPr>
              <a:t>Thirsty-branded assets included </a:t>
            </a:r>
            <a:r>
              <a:rPr lang="en-US" sz="1500" b="1" dirty="0" smtClean="0">
                <a:latin typeface="Arial" panose="020B0604020202020204" pitchFamily="34" charset="0"/>
                <a:cs typeface="Arial" panose="020B0604020202020204" pitchFamily="34" charset="0"/>
              </a:rPr>
              <a:t>within </a:t>
            </a:r>
            <a:r>
              <a:rPr lang="en-US" sz="1500" b="1" dirty="0">
                <a:latin typeface="Arial" panose="020B0604020202020204" pitchFamily="34" charset="0"/>
                <a:cs typeface="Arial" panose="020B0604020202020204" pitchFamily="34" charset="0"/>
              </a:rPr>
              <a:t>this PowerPoint. </a:t>
            </a:r>
            <a:endParaRPr lang="en-US" sz="1500" b="1" dirty="0" smtClean="0">
              <a:latin typeface="Arial" panose="020B0604020202020204" pitchFamily="34" charset="0"/>
              <a:cs typeface="Arial" panose="020B0604020202020204" pitchFamily="34" charset="0"/>
            </a:endParaRPr>
          </a:p>
          <a:p>
            <a:pPr algn="ctr">
              <a:spcAft>
                <a:spcPts val="1200"/>
              </a:spcAft>
            </a:pPr>
            <a:r>
              <a:rPr lang="en-US" sz="1500" b="1" dirty="0" smtClean="0">
                <a:latin typeface="Arial" panose="020B0604020202020204" pitchFamily="34" charset="0"/>
                <a:cs typeface="Arial" panose="020B0604020202020204" pitchFamily="34" charset="0"/>
              </a:rPr>
              <a:t>Need </a:t>
            </a:r>
            <a:r>
              <a:rPr lang="en-US" sz="1500" b="1" dirty="0">
                <a:latin typeface="Arial" panose="020B0604020202020204" pitchFamily="34" charset="0"/>
                <a:cs typeface="Arial" panose="020B0604020202020204" pitchFamily="34" charset="0"/>
              </a:rPr>
              <a:t>help as to what information to include or what assets to use for what? We’ve included notes </a:t>
            </a:r>
            <a:r>
              <a:rPr lang="en-US" sz="1500" b="1" dirty="0" smtClean="0">
                <a:latin typeface="Arial" panose="020B0604020202020204" pitchFamily="34" charset="0"/>
                <a:cs typeface="Arial" panose="020B0604020202020204" pitchFamily="34" charset="0"/>
              </a:rPr>
              <a:t>at the bottom of each </a:t>
            </a:r>
            <a:r>
              <a:rPr lang="en-US" sz="1500" b="1" dirty="0">
                <a:latin typeface="Arial" panose="020B0604020202020204" pitchFamily="34" charset="0"/>
                <a:cs typeface="Arial" panose="020B0604020202020204" pitchFamily="34" charset="0"/>
              </a:rPr>
              <a:t>slide to get you started! </a:t>
            </a:r>
          </a:p>
        </p:txBody>
      </p:sp>
      <p:cxnSp>
        <p:nvCxnSpPr>
          <p:cNvPr id="8" name="Straight Connector 7">
            <a:extLst>
              <a:ext uri="{FF2B5EF4-FFF2-40B4-BE49-F238E27FC236}">
                <a16:creationId xmlns:a16="http://schemas.microsoft.com/office/drawing/2014/main" id="{2D5C7D0D-0788-5B43-B080-BCDEF2325A6F}"/>
              </a:ext>
            </a:extLst>
          </p:cNvPr>
          <p:cNvCxnSpPr/>
          <p:nvPr/>
        </p:nvCxnSpPr>
        <p:spPr>
          <a:xfrm>
            <a:off x="2743200" y="5763800"/>
            <a:ext cx="3657600" cy="0"/>
          </a:xfrm>
          <a:prstGeom prst="line">
            <a:avLst/>
          </a:prstGeom>
          <a:ln w="31750" cap="rnd">
            <a:solidFill>
              <a:srgbClr val="E61D2B"/>
            </a:solidFill>
            <a:prstDash val="sysDot"/>
            <a:round/>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BF6D01F-C4B5-F74E-8832-1FE4441A2325}"/>
              </a:ext>
            </a:extLst>
          </p:cNvPr>
          <p:cNvPicPr>
            <a:picLocks noChangeAspect="1"/>
          </p:cNvPicPr>
          <p:nvPr/>
        </p:nvPicPr>
        <p:blipFill>
          <a:blip r:embed="rId3"/>
          <a:stretch>
            <a:fillRect/>
          </a:stretch>
        </p:blipFill>
        <p:spPr>
          <a:xfrm rot="19800000">
            <a:off x="-1583417" y="-1190538"/>
            <a:ext cx="3942850" cy="2058168"/>
          </a:xfrm>
          <a:prstGeom prst="rect">
            <a:avLst/>
          </a:prstGeom>
        </p:spPr>
      </p:pic>
    </p:spTree>
    <p:extLst>
      <p:ext uri="{BB962C8B-B14F-4D97-AF65-F5344CB8AC3E}">
        <p14:creationId xmlns:p14="http://schemas.microsoft.com/office/powerpoint/2010/main" val="337105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2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17271E5-5264-6E48-A271-0AD4C7D84731}"/>
              </a:ext>
            </a:extLst>
          </p:cNvPr>
          <p:cNvSpPr txBox="1"/>
          <p:nvPr/>
        </p:nvSpPr>
        <p:spPr>
          <a:xfrm>
            <a:off x="1114746" y="722050"/>
            <a:ext cx="6914507" cy="846386"/>
          </a:xfrm>
          <a:prstGeom prst="rect">
            <a:avLst/>
          </a:prstGeom>
          <a:noFill/>
        </p:spPr>
        <p:txBody>
          <a:bodyPr wrap="square" rtlCol="0">
            <a:spAutoFit/>
          </a:bodyPr>
          <a:lstStyle/>
          <a:p>
            <a:pPr algn="ctr">
              <a:spcAft>
                <a:spcPts val="600"/>
              </a:spcAft>
            </a:pPr>
            <a:r>
              <a:rPr lang="en-US" sz="2800" b="1" dirty="0">
                <a:latin typeface="Arial" panose="020B0604020202020204" pitchFamily="34" charset="0"/>
                <a:cs typeface="Arial" panose="020B0604020202020204" pitchFamily="34" charset="0"/>
              </a:rPr>
              <a:t>Today</a:t>
            </a:r>
          </a:p>
          <a:p>
            <a:pPr algn="ctr">
              <a:spcAft>
                <a:spcPts val="1200"/>
              </a:spcAft>
            </a:pPr>
            <a:r>
              <a:rPr lang="en-US" sz="1500" b="1" dirty="0">
                <a:latin typeface="Arial" panose="020B0604020202020204" pitchFamily="34" charset="0"/>
                <a:cs typeface="Arial" panose="020B0604020202020204" pitchFamily="34" charset="0"/>
              </a:rPr>
              <a:t>Enjoy A Better, More Efficient and Collaborative Service Experience </a:t>
            </a:r>
          </a:p>
        </p:txBody>
      </p:sp>
      <p:cxnSp>
        <p:nvCxnSpPr>
          <p:cNvPr id="8" name="Straight Connector 7">
            <a:extLst>
              <a:ext uri="{FF2B5EF4-FFF2-40B4-BE49-F238E27FC236}">
                <a16:creationId xmlns:a16="http://schemas.microsoft.com/office/drawing/2014/main" id="{2D5C7D0D-0788-5B43-B080-BCDEF2325A6F}"/>
              </a:ext>
            </a:extLst>
          </p:cNvPr>
          <p:cNvCxnSpPr/>
          <p:nvPr/>
        </p:nvCxnSpPr>
        <p:spPr>
          <a:xfrm>
            <a:off x="2743200" y="5763800"/>
            <a:ext cx="3657600" cy="0"/>
          </a:xfrm>
          <a:prstGeom prst="line">
            <a:avLst/>
          </a:prstGeom>
          <a:ln w="31750" cap="rnd">
            <a:solidFill>
              <a:srgbClr val="E61D2B"/>
            </a:solidFill>
            <a:prstDash val="sysDot"/>
            <a:round/>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BF6D01F-C4B5-F74E-8832-1FE4441A2325}"/>
              </a:ext>
            </a:extLst>
          </p:cNvPr>
          <p:cNvPicPr>
            <a:picLocks noChangeAspect="1"/>
          </p:cNvPicPr>
          <p:nvPr/>
        </p:nvPicPr>
        <p:blipFill>
          <a:blip r:embed="rId3"/>
          <a:stretch>
            <a:fillRect/>
          </a:stretch>
        </p:blipFill>
        <p:spPr>
          <a:xfrm rot="19800000">
            <a:off x="-1583417" y="-1190538"/>
            <a:ext cx="3942850" cy="2058168"/>
          </a:xfrm>
          <a:prstGeom prst="rect">
            <a:avLst/>
          </a:prstGeom>
        </p:spPr>
      </p:pic>
      <p:grpSp>
        <p:nvGrpSpPr>
          <p:cNvPr id="6" name="Group 5">
            <a:extLst>
              <a:ext uri="{FF2B5EF4-FFF2-40B4-BE49-F238E27FC236}">
                <a16:creationId xmlns:a16="http://schemas.microsoft.com/office/drawing/2014/main" id="{C6280231-DCFB-6D4C-9238-C4120E1FAE24}"/>
              </a:ext>
            </a:extLst>
          </p:cNvPr>
          <p:cNvGrpSpPr/>
          <p:nvPr/>
        </p:nvGrpSpPr>
        <p:grpSpPr>
          <a:xfrm>
            <a:off x="2139563" y="1740992"/>
            <a:ext cx="1423788" cy="1821481"/>
            <a:chOff x="2139563" y="1740992"/>
            <a:chExt cx="1423788" cy="1821481"/>
          </a:xfrm>
        </p:grpSpPr>
        <p:pic>
          <p:nvPicPr>
            <p:cNvPr id="16" name="Picture 15">
              <a:extLst>
                <a:ext uri="{FF2B5EF4-FFF2-40B4-BE49-F238E27FC236}">
                  <a16:creationId xmlns:a16="http://schemas.microsoft.com/office/drawing/2014/main" id="{BC0BD43C-7750-C74D-A696-63B43E53832E}"/>
                </a:ext>
              </a:extLst>
            </p:cNvPr>
            <p:cNvPicPr>
              <a:picLocks noChangeAspect="1"/>
            </p:cNvPicPr>
            <p:nvPr/>
          </p:nvPicPr>
          <p:blipFill>
            <a:blip r:embed="rId4"/>
            <a:stretch>
              <a:fillRect/>
            </a:stretch>
          </p:blipFill>
          <p:spPr>
            <a:xfrm>
              <a:off x="2170166" y="1740992"/>
              <a:ext cx="1371600" cy="1371600"/>
            </a:xfrm>
            <a:prstGeom prst="rect">
              <a:avLst/>
            </a:prstGeom>
          </p:spPr>
        </p:pic>
        <p:sp>
          <p:nvSpPr>
            <p:cNvPr id="5" name="TextBox 4">
              <a:extLst>
                <a:ext uri="{FF2B5EF4-FFF2-40B4-BE49-F238E27FC236}">
                  <a16:creationId xmlns:a16="http://schemas.microsoft.com/office/drawing/2014/main" id="{56458C01-47C4-094E-A80B-A490F8979E08}"/>
                </a:ext>
              </a:extLst>
            </p:cNvPr>
            <p:cNvSpPr txBox="1"/>
            <p:nvPr/>
          </p:nvSpPr>
          <p:spPr>
            <a:xfrm>
              <a:off x="2139563" y="3162363"/>
              <a:ext cx="1423788" cy="400110"/>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Modern Platform</a:t>
              </a:r>
            </a:p>
            <a:p>
              <a:pPr algn="ctr"/>
              <a:r>
                <a:rPr lang="en-US" sz="1000" b="1" dirty="0">
                  <a:latin typeface="Arial" panose="020B0604020202020204" pitchFamily="34" charset="0"/>
                  <a:cs typeface="Arial" panose="020B0604020202020204" pitchFamily="34" charset="0"/>
                </a:rPr>
                <a:t>Improves Processes</a:t>
              </a:r>
            </a:p>
          </p:txBody>
        </p:sp>
      </p:grpSp>
      <p:grpSp>
        <p:nvGrpSpPr>
          <p:cNvPr id="7" name="Group 6">
            <a:extLst>
              <a:ext uri="{FF2B5EF4-FFF2-40B4-BE49-F238E27FC236}">
                <a16:creationId xmlns:a16="http://schemas.microsoft.com/office/drawing/2014/main" id="{3B3C7F6F-98D0-404F-A710-768880D2263C}"/>
              </a:ext>
            </a:extLst>
          </p:cNvPr>
          <p:cNvGrpSpPr/>
          <p:nvPr/>
        </p:nvGrpSpPr>
        <p:grpSpPr>
          <a:xfrm>
            <a:off x="3746293" y="1740992"/>
            <a:ext cx="1651414" cy="1821481"/>
            <a:chOff x="3746293" y="1740992"/>
            <a:chExt cx="1651414" cy="1821481"/>
          </a:xfrm>
        </p:grpSpPr>
        <p:pic>
          <p:nvPicPr>
            <p:cNvPr id="17" name="Picture 16">
              <a:extLst>
                <a:ext uri="{FF2B5EF4-FFF2-40B4-BE49-F238E27FC236}">
                  <a16:creationId xmlns:a16="http://schemas.microsoft.com/office/drawing/2014/main" id="{E4F9FA5D-E9E8-D34E-82ED-7C2A862F40A1}"/>
                </a:ext>
              </a:extLst>
            </p:cNvPr>
            <p:cNvPicPr>
              <a:picLocks noChangeAspect="1"/>
            </p:cNvPicPr>
            <p:nvPr/>
          </p:nvPicPr>
          <p:blipFill>
            <a:blip r:embed="rId5"/>
            <a:stretch>
              <a:fillRect/>
            </a:stretch>
          </p:blipFill>
          <p:spPr>
            <a:xfrm>
              <a:off x="3886199" y="1740992"/>
              <a:ext cx="1371600" cy="1371600"/>
            </a:xfrm>
            <a:prstGeom prst="rect">
              <a:avLst/>
            </a:prstGeom>
          </p:spPr>
        </p:pic>
        <p:sp>
          <p:nvSpPr>
            <p:cNvPr id="18" name="TextBox 17">
              <a:extLst>
                <a:ext uri="{FF2B5EF4-FFF2-40B4-BE49-F238E27FC236}">
                  <a16:creationId xmlns:a16="http://schemas.microsoft.com/office/drawing/2014/main" id="{2205E038-A5F4-C048-8C71-8520A9EDB940}"/>
                </a:ext>
              </a:extLst>
            </p:cNvPr>
            <p:cNvSpPr txBox="1"/>
            <p:nvPr/>
          </p:nvSpPr>
          <p:spPr>
            <a:xfrm>
              <a:off x="3746293" y="3162363"/>
              <a:ext cx="1651414" cy="400110"/>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Faster Service Call with</a:t>
              </a:r>
            </a:p>
            <a:p>
              <a:pPr algn="ctr"/>
              <a:r>
                <a:rPr lang="en-US" sz="1000" b="1" dirty="0">
                  <a:latin typeface="Arial" panose="020B0604020202020204" pitchFamily="34" charset="0"/>
                  <a:cs typeface="Arial" panose="020B0604020202020204" pitchFamily="34" charset="0"/>
                </a:rPr>
                <a:t>Archived Outlet Info</a:t>
              </a:r>
            </a:p>
          </p:txBody>
        </p:sp>
      </p:grpSp>
      <p:grpSp>
        <p:nvGrpSpPr>
          <p:cNvPr id="9" name="Group 8">
            <a:extLst>
              <a:ext uri="{FF2B5EF4-FFF2-40B4-BE49-F238E27FC236}">
                <a16:creationId xmlns:a16="http://schemas.microsoft.com/office/drawing/2014/main" id="{EC99DBA2-8659-724C-ABE2-D5BA23E793D8}"/>
              </a:ext>
            </a:extLst>
          </p:cNvPr>
          <p:cNvGrpSpPr/>
          <p:nvPr/>
        </p:nvGrpSpPr>
        <p:grpSpPr>
          <a:xfrm>
            <a:off x="5596844" y="1740992"/>
            <a:ext cx="1378102" cy="1821481"/>
            <a:chOff x="5596844" y="1740992"/>
            <a:chExt cx="1378102" cy="1821481"/>
          </a:xfrm>
        </p:grpSpPr>
        <p:pic>
          <p:nvPicPr>
            <p:cNvPr id="15" name="Picture 14">
              <a:extLst>
                <a:ext uri="{FF2B5EF4-FFF2-40B4-BE49-F238E27FC236}">
                  <a16:creationId xmlns:a16="http://schemas.microsoft.com/office/drawing/2014/main" id="{746AE7FD-6EE0-F04A-A3EB-055984DB5A91}"/>
                </a:ext>
              </a:extLst>
            </p:cNvPr>
            <p:cNvPicPr>
              <a:picLocks noChangeAspect="1"/>
            </p:cNvPicPr>
            <p:nvPr/>
          </p:nvPicPr>
          <p:blipFill>
            <a:blip r:embed="rId6"/>
            <a:stretch>
              <a:fillRect/>
            </a:stretch>
          </p:blipFill>
          <p:spPr>
            <a:xfrm>
              <a:off x="5596844" y="1740992"/>
              <a:ext cx="1371600" cy="1371600"/>
            </a:xfrm>
            <a:prstGeom prst="rect">
              <a:avLst/>
            </a:prstGeom>
          </p:spPr>
        </p:pic>
        <p:sp>
          <p:nvSpPr>
            <p:cNvPr id="19" name="TextBox 18">
              <a:extLst>
                <a:ext uri="{FF2B5EF4-FFF2-40B4-BE49-F238E27FC236}">
                  <a16:creationId xmlns:a16="http://schemas.microsoft.com/office/drawing/2014/main" id="{2126D442-A7AE-CD4C-B952-507F0308A2B2}"/>
                </a:ext>
              </a:extLst>
            </p:cNvPr>
            <p:cNvSpPr txBox="1"/>
            <p:nvPr/>
          </p:nvSpPr>
          <p:spPr>
            <a:xfrm>
              <a:off x="5642529" y="3162363"/>
              <a:ext cx="1332417" cy="400110"/>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Text/Email for</a:t>
              </a:r>
            </a:p>
            <a:p>
              <a:pPr algn="ctr"/>
              <a:r>
                <a:rPr lang="en-US" sz="1000" b="1" dirty="0">
                  <a:latin typeface="Arial" panose="020B0604020202020204" pitchFamily="34" charset="0"/>
                  <a:cs typeface="Arial" panose="020B0604020202020204" pitchFamily="34" charset="0"/>
                </a:rPr>
                <a:t>Service Call Status</a:t>
              </a:r>
            </a:p>
          </p:txBody>
        </p:sp>
      </p:grpSp>
      <p:grpSp>
        <p:nvGrpSpPr>
          <p:cNvPr id="22" name="Group 21">
            <a:extLst>
              <a:ext uri="{FF2B5EF4-FFF2-40B4-BE49-F238E27FC236}">
                <a16:creationId xmlns:a16="http://schemas.microsoft.com/office/drawing/2014/main" id="{FEC23BA6-FFDC-8B4E-AD03-269772D3A68B}"/>
              </a:ext>
            </a:extLst>
          </p:cNvPr>
          <p:cNvGrpSpPr/>
          <p:nvPr/>
        </p:nvGrpSpPr>
        <p:grpSpPr>
          <a:xfrm>
            <a:off x="2827494" y="3694436"/>
            <a:ext cx="1731564" cy="1820978"/>
            <a:chOff x="2827494" y="3694436"/>
            <a:chExt cx="1731564" cy="1820978"/>
          </a:xfrm>
        </p:grpSpPr>
        <p:pic>
          <p:nvPicPr>
            <p:cNvPr id="10" name="Picture 9">
              <a:extLst>
                <a:ext uri="{FF2B5EF4-FFF2-40B4-BE49-F238E27FC236}">
                  <a16:creationId xmlns:a16="http://schemas.microsoft.com/office/drawing/2014/main" id="{8723492D-67EC-5F44-A4FD-4B0EB696F26C}"/>
                </a:ext>
              </a:extLst>
            </p:cNvPr>
            <p:cNvPicPr>
              <a:picLocks noChangeAspect="1"/>
            </p:cNvPicPr>
            <p:nvPr/>
          </p:nvPicPr>
          <p:blipFill>
            <a:blip r:embed="rId7"/>
            <a:stretch>
              <a:fillRect/>
            </a:stretch>
          </p:blipFill>
          <p:spPr>
            <a:xfrm>
              <a:off x="3028182" y="3694436"/>
              <a:ext cx="1376988" cy="1371600"/>
            </a:xfrm>
            <a:prstGeom prst="rect">
              <a:avLst/>
            </a:prstGeom>
          </p:spPr>
        </p:pic>
        <p:sp>
          <p:nvSpPr>
            <p:cNvPr id="20" name="TextBox 19">
              <a:extLst>
                <a:ext uri="{FF2B5EF4-FFF2-40B4-BE49-F238E27FC236}">
                  <a16:creationId xmlns:a16="http://schemas.microsoft.com/office/drawing/2014/main" id="{DDD8A56F-9378-9745-946D-20004F3ACB67}"/>
                </a:ext>
              </a:extLst>
            </p:cNvPr>
            <p:cNvSpPr txBox="1"/>
            <p:nvPr/>
          </p:nvSpPr>
          <p:spPr>
            <a:xfrm>
              <a:off x="2827494" y="5115304"/>
              <a:ext cx="1731564" cy="400110"/>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35% of Service Calls</a:t>
              </a:r>
            </a:p>
            <a:p>
              <a:pPr algn="ctr"/>
              <a:r>
                <a:rPr lang="en-US" sz="1000" b="1" dirty="0">
                  <a:latin typeface="Arial" panose="020B0604020202020204" pitchFamily="34" charset="0"/>
                  <a:cs typeface="Arial" panose="020B0604020202020204" pitchFamily="34" charset="0"/>
                </a:rPr>
                <a:t>Resolved Over the Phone</a:t>
              </a:r>
            </a:p>
          </p:txBody>
        </p:sp>
      </p:grpSp>
      <p:grpSp>
        <p:nvGrpSpPr>
          <p:cNvPr id="23" name="Group 22">
            <a:extLst>
              <a:ext uri="{FF2B5EF4-FFF2-40B4-BE49-F238E27FC236}">
                <a16:creationId xmlns:a16="http://schemas.microsoft.com/office/drawing/2014/main" id="{2F1D7D1D-DA5F-754B-9899-82A084EF9E73}"/>
              </a:ext>
            </a:extLst>
          </p:cNvPr>
          <p:cNvGrpSpPr/>
          <p:nvPr/>
        </p:nvGrpSpPr>
        <p:grpSpPr>
          <a:xfrm>
            <a:off x="4736556" y="3694436"/>
            <a:ext cx="1386919" cy="1665862"/>
            <a:chOff x="4736556" y="3694436"/>
            <a:chExt cx="1386919" cy="1665862"/>
          </a:xfrm>
        </p:grpSpPr>
        <p:pic>
          <p:nvPicPr>
            <p:cNvPr id="12" name="Picture 11">
              <a:extLst>
                <a:ext uri="{FF2B5EF4-FFF2-40B4-BE49-F238E27FC236}">
                  <a16:creationId xmlns:a16="http://schemas.microsoft.com/office/drawing/2014/main" id="{A020AA49-5537-BF46-81E5-A7229FCEA1AE}"/>
                </a:ext>
              </a:extLst>
            </p:cNvPr>
            <p:cNvPicPr>
              <a:picLocks noChangeAspect="1"/>
            </p:cNvPicPr>
            <p:nvPr/>
          </p:nvPicPr>
          <p:blipFill>
            <a:blip r:embed="rId8"/>
            <a:stretch>
              <a:fillRect/>
            </a:stretch>
          </p:blipFill>
          <p:spPr>
            <a:xfrm>
              <a:off x="4744215" y="3694436"/>
              <a:ext cx="1371600" cy="1371600"/>
            </a:xfrm>
            <a:prstGeom prst="rect">
              <a:avLst/>
            </a:prstGeom>
          </p:spPr>
        </p:pic>
        <p:sp>
          <p:nvSpPr>
            <p:cNvPr id="21" name="TextBox 20">
              <a:extLst>
                <a:ext uri="{FF2B5EF4-FFF2-40B4-BE49-F238E27FC236}">
                  <a16:creationId xmlns:a16="http://schemas.microsoft.com/office/drawing/2014/main" id="{30CBAA4E-37FC-854E-819C-FDA4216795EA}"/>
                </a:ext>
              </a:extLst>
            </p:cNvPr>
            <p:cNvSpPr txBox="1"/>
            <p:nvPr/>
          </p:nvSpPr>
          <p:spPr>
            <a:xfrm>
              <a:off x="4736556" y="5114077"/>
              <a:ext cx="1386919" cy="246221"/>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24/7/365 Assistance</a:t>
              </a:r>
            </a:p>
          </p:txBody>
        </p:sp>
      </p:grpSp>
    </p:spTree>
    <p:extLst>
      <p:ext uri="{BB962C8B-B14F-4D97-AF65-F5344CB8AC3E}">
        <p14:creationId xmlns:p14="http://schemas.microsoft.com/office/powerpoint/2010/main" val="6533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2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BF6D01F-C4B5-F74E-8832-1FE4441A2325}"/>
              </a:ext>
            </a:extLst>
          </p:cNvPr>
          <p:cNvPicPr>
            <a:picLocks noChangeAspect="1"/>
          </p:cNvPicPr>
          <p:nvPr/>
        </p:nvPicPr>
        <p:blipFill>
          <a:blip r:embed="rId3"/>
          <a:stretch>
            <a:fillRect/>
          </a:stretch>
        </p:blipFill>
        <p:spPr>
          <a:xfrm rot="19800000">
            <a:off x="-1583417" y="-1190538"/>
            <a:ext cx="3942850" cy="2058168"/>
          </a:xfrm>
          <a:prstGeom prst="rect">
            <a:avLst/>
          </a:prstGeom>
        </p:spPr>
      </p:pic>
      <p:sp>
        <p:nvSpPr>
          <p:cNvPr id="18" name="TextBox 17">
            <a:extLst>
              <a:ext uri="{FF2B5EF4-FFF2-40B4-BE49-F238E27FC236}">
                <a16:creationId xmlns:a16="http://schemas.microsoft.com/office/drawing/2014/main" id="{A53F2A22-7634-CD4D-86D5-46A00BA8EE09}"/>
              </a:ext>
            </a:extLst>
          </p:cNvPr>
          <p:cNvSpPr txBox="1"/>
          <p:nvPr/>
        </p:nvSpPr>
        <p:spPr>
          <a:xfrm>
            <a:off x="834776" y="722050"/>
            <a:ext cx="7474449" cy="830997"/>
          </a:xfrm>
          <a:prstGeom prst="rect">
            <a:avLst/>
          </a:prstGeom>
          <a:noFill/>
        </p:spPr>
        <p:txBody>
          <a:bodyPr wrap="square" rtlCol="0">
            <a:spAutoFit/>
          </a:bodyPr>
          <a:lstStyle/>
          <a:p>
            <a:pPr algn="ctr">
              <a:spcAft>
                <a:spcPts val="600"/>
              </a:spcAft>
            </a:pPr>
            <a:r>
              <a:rPr lang="en-US" sz="2800" b="1" dirty="0">
                <a:latin typeface="Arial" panose="020B0604020202020204" pitchFamily="34" charset="0"/>
                <a:cs typeface="Arial" panose="020B0604020202020204" pitchFamily="34" charset="0"/>
              </a:rPr>
              <a:t>Future</a:t>
            </a:r>
          </a:p>
          <a:p>
            <a:pPr algn="ctr">
              <a:spcAft>
                <a:spcPts val="1200"/>
              </a:spcAft>
            </a:pPr>
            <a:r>
              <a:rPr lang="en-US" sz="1500" b="1" dirty="0">
                <a:latin typeface="Arial" panose="020B0604020202020204" pitchFamily="34" charset="0"/>
                <a:cs typeface="Arial" panose="020B0604020202020204" pitchFamily="34" charset="0"/>
              </a:rPr>
              <a:t>Really Enjoy A Better, More Efficient and Collaborative Service Experience</a:t>
            </a:r>
          </a:p>
        </p:txBody>
      </p:sp>
      <p:cxnSp>
        <p:nvCxnSpPr>
          <p:cNvPr id="25" name="Straight Connector 24">
            <a:extLst>
              <a:ext uri="{FF2B5EF4-FFF2-40B4-BE49-F238E27FC236}">
                <a16:creationId xmlns:a16="http://schemas.microsoft.com/office/drawing/2014/main" id="{CE3AB637-31DC-954D-B98A-9AD0C513C662}"/>
              </a:ext>
            </a:extLst>
          </p:cNvPr>
          <p:cNvCxnSpPr/>
          <p:nvPr/>
        </p:nvCxnSpPr>
        <p:spPr>
          <a:xfrm>
            <a:off x="2743200" y="5763800"/>
            <a:ext cx="3657600" cy="0"/>
          </a:xfrm>
          <a:prstGeom prst="line">
            <a:avLst/>
          </a:prstGeom>
          <a:ln w="31750" cap="rnd">
            <a:solidFill>
              <a:srgbClr val="E61D2B"/>
            </a:solidFill>
            <a:prstDash val="sysDot"/>
            <a:round/>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36664C9A-AED8-C346-8A9F-EA8F175AFC4D}"/>
              </a:ext>
            </a:extLst>
          </p:cNvPr>
          <p:cNvGrpSpPr/>
          <p:nvPr/>
        </p:nvGrpSpPr>
        <p:grpSpPr>
          <a:xfrm>
            <a:off x="2053802" y="1740992"/>
            <a:ext cx="1595310" cy="1821481"/>
            <a:chOff x="2053802" y="1740992"/>
            <a:chExt cx="1595310" cy="1821481"/>
          </a:xfrm>
        </p:grpSpPr>
        <p:pic>
          <p:nvPicPr>
            <p:cNvPr id="29" name="Picture 28">
              <a:extLst>
                <a:ext uri="{FF2B5EF4-FFF2-40B4-BE49-F238E27FC236}">
                  <a16:creationId xmlns:a16="http://schemas.microsoft.com/office/drawing/2014/main" id="{881E33AD-A4D2-F248-9485-98339B3DB0BB}"/>
                </a:ext>
              </a:extLst>
            </p:cNvPr>
            <p:cNvPicPr>
              <a:picLocks noChangeAspect="1"/>
            </p:cNvPicPr>
            <p:nvPr/>
          </p:nvPicPr>
          <p:blipFill>
            <a:blip r:embed="rId4"/>
            <a:stretch>
              <a:fillRect/>
            </a:stretch>
          </p:blipFill>
          <p:spPr>
            <a:xfrm>
              <a:off x="2170166" y="1740992"/>
              <a:ext cx="1371600" cy="1371600"/>
            </a:xfrm>
            <a:prstGeom prst="rect">
              <a:avLst/>
            </a:prstGeom>
          </p:spPr>
        </p:pic>
        <p:sp>
          <p:nvSpPr>
            <p:cNvPr id="31" name="TextBox 30">
              <a:extLst>
                <a:ext uri="{FF2B5EF4-FFF2-40B4-BE49-F238E27FC236}">
                  <a16:creationId xmlns:a16="http://schemas.microsoft.com/office/drawing/2014/main" id="{EC6FA7D5-4072-D74D-BB81-0BC6FCFA88F8}"/>
                </a:ext>
              </a:extLst>
            </p:cNvPr>
            <p:cNvSpPr txBox="1"/>
            <p:nvPr/>
          </p:nvSpPr>
          <p:spPr>
            <a:xfrm>
              <a:off x="2053802" y="3162363"/>
              <a:ext cx="1595310" cy="400110"/>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Customer Portal with</a:t>
              </a:r>
            </a:p>
            <a:p>
              <a:pPr algn="ctr"/>
              <a:r>
                <a:rPr lang="en-US" sz="1000" b="1" dirty="0">
                  <a:latin typeface="Arial" panose="020B0604020202020204" pitchFamily="34" charset="0"/>
                  <a:cs typeface="Arial" panose="020B0604020202020204" pitchFamily="34" charset="0"/>
                </a:rPr>
                <a:t>Self-Serve Capabilities</a:t>
              </a:r>
            </a:p>
          </p:txBody>
        </p:sp>
      </p:grpSp>
      <p:grpSp>
        <p:nvGrpSpPr>
          <p:cNvPr id="3" name="Group 2">
            <a:extLst>
              <a:ext uri="{FF2B5EF4-FFF2-40B4-BE49-F238E27FC236}">
                <a16:creationId xmlns:a16="http://schemas.microsoft.com/office/drawing/2014/main" id="{A48A72CE-55D3-E940-B90F-4BE31B6B74D0}"/>
              </a:ext>
            </a:extLst>
          </p:cNvPr>
          <p:cNvGrpSpPr/>
          <p:nvPr/>
        </p:nvGrpSpPr>
        <p:grpSpPr>
          <a:xfrm>
            <a:off x="3852892" y="1740992"/>
            <a:ext cx="1438215" cy="1821481"/>
            <a:chOff x="3852892" y="1740992"/>
            <a:chExt cx="1438215" cy="1821481"/>
          </a:xfrm>
        </p:grpSpPr>
        <p:pic>
          <p:nvPicPr>
            <p:cNvPr id="30" name="Picture 29">
              <a:extLst>
                <a:ext uri="{FF2B5EF4-FFF2-40B4-BE49-F238E27FC236}">
                  <a16:creationId xmlns:a16="http://schemas.microsoft.com/office/drawing/2014/main" id="{7A356CB3-E483-E54B-934E-503DC8F9227F}"/>
                </a:ext>
              </a:extLst>
            </p:cNvPr>
            <p:cNvPicPr>
              <a:picLocks noChangeAspect="1"/>
            </p:cNvPicPr>
            <p:nvPr/>
          </p:nvPicPr>
          <p:blipFill>
            <a:blip r:embed="rId5"/>
            <a:stretch>
              <a:fillRect/>
            </a:stretch>
          </p:blipFill>
          <p:spPr>
            <a:xfrm>
              <a:off x="3886199" y="1740992"/>
              <a:ext cx="1371600" cy="1371600"/>
            </a:xfrm>
            <a:prstGeom prst="rect">
              <a:avLst/>
            </a:prstGeom>
          </p:spPr>
        </p:pic>
        <p:sp>
          <p:nvSpPr>
            <p:cNvPr id="32" name="TextBox 31">
              <a:extLst>
                <a:ext uri="{FF2B5EF4-FFF2-40B4-BE49-F238E27FC236}">
                  <a16:creationId xmlns:a16="http://schemas.microsoft.com/office/drawing/2014/main" id="{A477F8CD-0F25-BC46-9D61-C9C0F9AEC327}"/>
                </a:ext>
              </a:extLst>
            </p:cNvPr>
            <p:cNvSpPr txBox="1"/>
            <p:nvPr/>
          </p:nvSpPr>
          <p:spPr>
            <a:xfrm>
              <a:off x="3852892" y="3162363"/>
              <a:ext cx="1438215" cy="400110"/>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Access to Real-Time</a:t>
              </a:r>
            </a:p>
            <a:p>
              <a:pPr algn="ctr"/>
              <a:r>
                <a:rPr lang="en-US" sz="1000" b="1" dirty="0">
                  <a:latin typeface="Arial" panose="020B0604020202020204" pitchFamily="34" charset="0"/>
                  <a:cs typeface="Arial" panose="020B0604020202020204" pitchFamily="34" charset="0"/>
                </a:rPr>
                <a:t>Account Information</a:t>
              </a:r>
            </a:p>
          </p:txBody>
        </p:sp>
      </p:grpSp>
      <p:grpSp>
        <p:nvGrpSpPr>
          <p:cNvPr id="5" name="Group 4">
            <a:extLst>
              <a:ext uri="{FF2B5EF4-FFF2-40B4-BE49-F238E27FC236}">
                <a16:creationId xmlns:a16="http://schemas.microsoft.com/office/drawing/2014/main" id="{BAB824AE-F851-6747-BC45-440B84A920E2}"/>
              </a:ext>
            </a:extLst>
          </p:cNvPr>
          <p:cNvGrpSpPr/>
          <p:nvPr/>
        </p:nvGrpSpPr>
        <p:grpSpPr>
          <a:xfrm>
            <a:off x="5596844" y="1740992"/>
            <a:ext cx="1371600" cy="1667592"/>
            <a:chOff x="5596844" y="1740992"/>
            <a:chExt cx="1371600" cy="1667592"/>
          </a:xfrm>
        </p:grpSpPr>
        <p:pic>
          <p:nvPicPr>
            <p:cNvPr id="28" name="Picture 27">
              <a:extLst>
                <a:ext uri="{FF2B5EF4-FFF2-40B4-BE49-F238E27FC236}">
                  <a16:creationId xmlns:a16="http://schemas.microsoft.com/office/drawing/2014/main" id="{33A75FD2-5AA6-4542-8B84-8FD78017492C}"/>
                </a:ext>
              </a:extLst>
            </p:cNvPr>
            <p:cNvPicPr>
              <a:picLocks noChangeAspect="1"/>
            </p:cNvPicPr>
            <p:nvPr/>
          </p:nvPicPr>
          <p:blipFill>
            <a:blip r:embed="rId6"/>
            <a:stretch>
              <a:fillRect/>
            </a:stretch>
          </p:blipFill>
          <p:spPr>
            <a:xfrm>
              <a:off x="5596844" y="1740992"/>
              <a:ext cx="1371600" cy="1371600"/>
            </a:xfrm>
            <a:prstGeom prst="rect">
              <a:avLst/>
            </a:prstGeom>
          </p:spPr>
        </p:pic>
        <p:sp>
          <p:nvSpPr>
            <p:cNvPr id="33" name="TextBox 32">
              <a:extLst>
                <a:ext uri="{FF2B5EF4-FFF2-40B4-BE49-F238E27FC236}">
                  <a16:creationId xmlns:a16="http://schemas.microsoft.com/office/drawing/2014/main" id="{8FA3CCF5-A0C0-C848-B4FE-347D4BE7F5A2}"/>
                </a:ext>
              </a:extLst>
            </p:cNvPr>
            <p:cNvSpPr txBox="1"/>
            <p:nvPr/>
          </p:nvSpPr>
          <p:spPr>
            <a:xfrm>
              <a:off x="5689819" y="3162363"/>
              <a:ext cx="1237839" cy="246221"/>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Two-Way Texting</a:t>
              </a:r>
            </a:p>
          </p:txBody>
        </p:sp>
      </p:grpSp>
      <p:grpSp>
        <p:nvGrpSpPr>
          <p:cNvPr id="6" name="Group 5">
            <a:extLst>
              <a:ext uri="{FF2B5EF4-FFF2-40B4-BE49-F238E27FC236}">
                <a16:creationId xmlns:a16="http://schemas.microsoft.com/office/drawing/2014/main" id="{03F93602-C946-2F44-BA0B-BEA0355CC21A}"/>
              </a:ext>
            </a:extLst>
          </p:cNvPr>
          <p:cNvGrpSpPr/>
          <p:nvPr/>
        </p:nvGrpSpPr>
        <p:grpSpPr>
          <a:xfrm>
            <a:off x="3003824" y="3694436"/>
            <a:ext cx="1401346" cy="1667089"/>
            <a:chOff x="3003824" y="3694436"/>
            <a:chExt cx="1401346" cy="1667089"/>
          </a:xfrm>
        </p:grpSpPr>
        <p:pic>
          <p:nvPicPr>
            <p:cNvPr id="26" name="Picture 25">
              <a:extLst>
                <a:ext uri="{FF2B5EF4-FFF2-40B4-BE49-F238E27FC236}">
                  <a16:creationId xmlns:a16="http://schemas.microsoft.com/office/drawing/2014/main" id="{90E466EA-3924-8549-807E-86536E8D3DB2}"/>
                </a:ext>
              </a:extLst>
            </p:cNvPr>
            <p:cNvPicPr>
              <a:picLocks noChangeAspect="1"/>
            </p:cNvPicPr>
            <p:nvPr/>
          </p:nvPicPr>
          <p:blipFill>
            <a:blip r:embed="rId7"/>
            <a:stretch>
              <a:fillRect/>
            </a:stretch>
          </p:blipFill>
          <p:spPr>
            <a:xfrm>
              <a:off x="3028182" y="3694436"/>
              <a:ext cx="1376988" cy="1371600"/>
            </a:xfrm>
            <a:prstGeom prst="rect">
              <a:avLst/>
            </a:prstGeom>
          </p:spPr>
        </p:pic>
        <p:sp>
          <p:nvSpPr>
            <p:cNvPr id="34" name="TextBox 33">
              <a:extLst>
                <a:ext uri="{FF2B5EF4-FFF2-40B4-BE49-F238E27FC236}">
                  <a16:creationId xmlns:a16="http://schemas.microsoft.com/office/drawing/2014/main" id="{31E4F860-6F16-6E47-9A53-47646235AE8B}"/>
                </a:ext>
              </a:extLst>
            </p:cNvPr>
            <p:cNvSpPr txBox="1"/>
            <p:nvPr/>
          </p:nvSpPr>
          <p:spPr>
            <a:xfrm>
              <a:off x="3003824" y="5115304"/>
              <a:ext cx="1378904" cy="246221"/>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Live Video Chatting</a:t>
              </a:r>
            </a:p>
          </p:txBody>
        </p:sp>
      </p:grpSp>
      <p:grpSp>
        <p:nvGrpSpPr>
          <p:cNvPr id="7" name="Group 6">
            <a:extLst>
              <a:ext uri="{FF2B5EF4-FFF2-40B4-BE49-F238E27FC236}">
                <a16:creationId xmlns:a16="http://schemas.microsoft.com/office/drawing/2014/main" id="{A0912360-D162-6046-8A45-9D01303908D3}"/>
              </a:ext>
            </a:extLst>
          </p:cNvPr>
          <p:cNvGrpSpPr/>
          <p:nvPr/>
        </p:nvGrpSpPr>
        <p:grpSpPr>
          <a:xfrm>
            <a:off x="4736556" y="3694436"/>
            <a:ext cx="1386919" cy="1665862"/>
            <a:chOff x="4736556" y="3694436"/>
            <a:chExt cx="1386919" cy="1665862"/>
          </a:xfrm>
        </p:grpSpPr>
        <p:pic>
          <p:nvPicPr>
            <p:cNvPr id="27" name="Picture 26">
              <a:extLst>
                <a:ext uri="{FF2B5EF4-FFF2-40B4-BE49-F238E27FC236}">
                  <a16:creationId xmlns:a16="http://schemas.microsoft.com/office/drawing/2014/main" id="{EEE92808-9BD4-594F-A29C-D005BC5A84CB}"/>
                </a:ext>
              </a:extLst>
            </p:cNvPr>
            <p:cNvPicPr>
              <a:picLocks noChangeAspect="1"/>
            </p:cNvPicPr>
            <p:nvPr/>
          </p:nvPicPr>
          <p:blipFill>
            <a:blip r:embed="rId8"/>
            <a:stretch>
              <a:fillRect/>
            </a:stretch>
          </p:blipFill>
          <p:spPr>
            <a:xfrm>
              <a:off x="4744215" y="3694436"/>
              <a:ext cx="1371600" cy="1371600"/>
            </a:xfrm>
            <a:prstGeom prst="rect">
              <a:avLst/>
            </a:prstGeom>
          </p:spPr>
        </p:pic>
        <p:sp>
          <p:nvSpPr>
            <p:cNvPr id="35" name="TextBox 34">
              <a:extLst>
                <a:ext uri="{FF2B5EF4-FFF2-40B4-BE49-F238E27FC236}">
                  <a16:creationId xmlns:a16="http://schemas.microsoft.com/office/drawing/2014/main" id="{FA7AB2A9-C2C8-DB42-AC70-263F9F068D78}"/>
                </a:ext>
              </a:extLst>
            </p:cNvPr>
            <p:cNvSpPr txBox="1"/>
            <p:nvPr/>
          </p:nvSpPr>
          <p:spPr>
            <a:xfrm>
              <a:off x="4736556" y="5114077"/>
              <a:ext cx="1386919" cy="246221"/>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24/7/365 Assistance</a:t>
              </a:r>
            </a:p>
          </p:txBody>
        </p:sp>
      </p:grpSp>
    </p:spTree>
    <p:extLst>
      <p:ext uri="{BB962C8B-B14F-4D97-AF65-F5344CB8AC3E}">
        <p14:creationId xmlns:p14="http://schemas.microsoft.com/office/powerpoint/2010/main" val="336781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14:presetBounceEnd="50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50000">
                                          <p:cBhvr additive="base">
                                            <p:cTn id="7" dur="2000" fill="hold"/>
                                            <p:tgtEl>
                                              <p:spTgt spid="25"/>
                                            </p:tgtEl>
                                            <p:attrNameLst>
                                              <p:attrName>ppt_x</p:attrName>
                                            </p:attrNameLst>
                                          </p:cBhvr>
                                          <p:tavLst>
                                            <p:tav tm="0">
                                              <p:val>
                                                <p:strVal val="0-#ppt_w/2"/>
                                              </p:val>
                                            </p:tav>
                                            <p:tav tm="100000">
                                              <p:val>
                                                <p:strVal val="#ppt_x"/>
                                              </p:val>
                                            </p:tav>
                                          </p:tavLst>
                                        </p:anim>
                                        <p:anim calcmode="lin" valueType="num" p14:bounceEnd="50000">
                                          <p:cBhvr additive="base">
                                            <p:cTn id="8" dur="2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2000" fill="hold"/>
                                            <p:tgtEl>
                                              <p:spTgt spid="25"/>
                                            </p:tgtEl>
                                            <p:attrNameLst>
                                              <p:attrName>ppt_x</p:attrName>
                                            </p:attrNameLst>
                                          </p:cBhvr>
                                          <p:tavLst>
                                            <p:tav tm="0">
                                              <p:val>
                                                <p:strVal val="0-#ppt_w/2"/>
                                              </p:val>
                                            </p:tav>
                                            <p:tav tm="100000">
                                              <p:val>
                                                <p:strVal val="#ppt_x"/>
                                              </p:val>
                                            </p:tav>
                                          </p:tavLst>
                                        </p:anim>
                                        <p:anim calcmode="lin" valueType="num">
                                          <p:cBhvr additive="base">
                                            <p:cTn id="8" dur="2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17271E5-5264-6E48-A271-0AD4C7D84731}"/>
              </a:ext>
            </a:extLst>
          </p:cNvPr>
          <p:cNvSpPr txBox="1"/>
          <p:nvPr/>
        </p:nvSpPr>
        <p:spPr>
          <a:xfrm>
            <a:off x="1114746" y="2612496"/>
            <a:ext cx="6914507" cy="830997"/>
          </a:xfrm>
          <a:prstGeom prst="rect">
            <a:avLst/>
          </a:prstGeom>
          <a:noFill/>
        </p:spPr>
        <p:txBody>
          <a:bodyPr wrap="square" rtlCol="0">
            <a:spAutoFit/>
          </a:bodyPr>
          <a:lstStyle/>
          <a:p>
            <a:pPr algn="ctr">
              <a:spcAft>
                <a:spcPts val="600"/>
              </a:spcAft>
            </a:pPr>
            <a:r>
              <a:rPr lang="en-US" sz="2800" b="1" dirty="0" smtClean="0">
                <a:latin typeface="Arial" panose="020B0604020202020204" pitchFamily="34" charset="0"/>
                <a:cs typeface="Arial" panose="020B0604020202020204" pitchFamily="34" charset="0"/>
              </a:rPr>
              <a:t>Assets</a:t>
            </a:r>
            <a:endParaRPr lang="en-US" sz="2800" b="1" dirty="0">
              <a:latin typeface="Arial" panose="020B0604020202020204" pitchFamily="34" charset="0"/>
              <a:cs typeface="Arial" panose="020B0604020202020204" pitchFamily="34" charset="0"/>
            </a:endParaRPr>
          </a:p>
          <a:p>
            <a:pPr algn="ctr"/>
            <a:r>
              <a:rPr lang="en-US" sz="1500" b="1" dirty="0" smtClean="0">
                <a:latin typeface="Arial" panose="020B0604020202020204" pitchFamily="34" charset="0"/>
                <a:cs typeface="Arial" panose="020B0604020202020204" pitchFamily="34" charset="0"/>
              </a:rPr>
              <a:t>Use the following assets within your own presentation.</a:t>
            </a:r>
            <a:endParaRPr lang="en-US" sz="1500" b="1"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2D5C7D0D-0788-5B43-B080-BCDEF2325A6F}"/>
              </a:ext>
            </a:extLst>
          </p:cNvPr>
          <p:cNvCxnSpPr/>
          <p:nvPr/>
        </p:nvCxnSpPr>
        <p:spPr>
          <a:xfrm>
            <a:off x="2743200" y="5763800"/>
            <a:ext cx="3657600" cy="0"/>
          </a:xfrm>
          <a:prstGeom prst="line">
            <a:avLst/>
          </a:prstGeom>
          <a:ln w="31750" cap="rnd">
            <a:solidFill>
              <a:srgbClr val="E61D2B"/>
            </a:solidFill>
            <a:prstDash val="sysDot"/>
            <a:round/>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BF6D01F-C4B5-F74E-8832-1FE4441A2325}"/>
              </a:ext>
            </a:extLst>
          </p:cNvPr>
          <p:cNvPicPr>
            <a:picLocks noChangeAspect="1"/>
          </p:cNvPicPr>
          <p:nvPr/>
        </p:nvPicPr>
        <p:blipFill>
          <a:blip r:embed="rId2"/>
          <a:stretch>
            <a:fillRect/>
          </a:stretch>
        </p:blipFill>
        <p:spPr>
          <a:xfrm rot="19800000">
            <a:off x="-1583417" y="-1190538"/>
            <a:ext cx="3942850" cy="2058168"/>
          </a:xfrm>
          <a:prstGeom prst="rect">
            <a:avLst/>
          </a:prstGeom>
        </p:spPr>
      </p:pic>
    </p:spTree>
    <p:extLst>
      <p:ext uri="{BB962C8B-B14F-4D97-AF65-F5344CB8AC3E}">
        <p14:creationId xmlns:p14="http://schemas.microsoft.com/office/powerpoint/2010/main" val="308704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2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C572BB-7AF7-BB4D-98AD-7766E9861EEA}"/>
              </a:ext>
            </a:extLst>
          </p:cNvPr>
          <p:cNvPicPr>
            <a:picLocks/>
          </p:cNvPicPr>
          <p:nvPr/>
        </p:nvPicPr>
        <p:blipFill>
          <a:blip r:embed="rId3"/>
          <a:stretch>
            <a:fillRect/>
          </a:stretch>
        </p:blipFill>
        <p:spPr>
          <a:xfrm>
            <a:off x="615950" y="1322303"/>
            <a:ext cx="2425700" cy="2425700"/>
          </a:xfrm>
          <a:prstGeom prst="rect">
            <a:avLst/>
          </a:prstGeom>
        </p:spPr>
      </p:pic>
      <p:pic>
        <p:nvPicPr>
          <p:cNvPr id="5" name="Picture 4">
            <a:extLst>
              <a:ext uri="{FF2B5EF4-FFF2-40B4-BE49-F238E27FC236}">
                <a16:creationId xmlns:a16="http://schemas.microsoft.com/office/drawing/2014/main" id="{3A93046B-B06B-8647-9FC0-D3F5025DE4D4}"/>
              </a:ext>
            </a:extLst>
          </p:cNvPr>
          <p:cNvPicPr>
            <a:picLocks/>
          </p:cNvPicPr>
          <p:nvPr/>
        </p:nvPicPr>
        <p:blipFill>
          <a:blip r:embed="rId4"/>
          <a:stretch>
            <a:fillRect/>
          </a:stretch>
        </p:blipFill>
        <p:spPr>
          <a:xfrm>
            <a:off x="3359150" y="1199013"/>
            <a:ext cx="2425700" cy="2425700"/>
          </a:xfrm>
          <a:prstGeom prst="rect">
            <a:avLst/>
          </a:prstGeom>
        </p:spPr>
      </p:pic>
      <p:pic>
        <p:nvPicPr>
          <p:cNvPr id="6" name="Picture 5">
            <a:extLst>
              <a:ext uri="{FF2B5EF4-FFF2-40B4-BE49-F238E27FC236}">
                <a16:creationId xmlns:a16="http://schemas.microsoft.com/office/drawing/2014/main" id="{530BD3F8-C755-9540-B934-46CCCABE0612}"/>
              </a:ext>
            </a:extLst>
          </p:cNvPr>
          <p:cNvPicPr>
            <a:picLocks/>
          </p:cNvPicPr>
          <p:nvPr/>
        </p:nvPicPr>
        <p:blipFill>
          <a:blip r:embed="rId5"/>
          <a:stretch>
            <a:fillRect/>
          </a:stretch>
        </p:blipFill>
        <p:spPr>
          <a:xfrm>
            <a:off x="6102350" y="1199013"/>
            <a:ext cx="2425700" cy="2425700"/>
          </a:xfrm>
          <a:prstGeom prst="rect">
            <a:avLst/>
          </a:prstGeom>
        </p:spPr>
      </p:pic>
      <p:pic>
        <p:nvPicPr>
          <p:cNvPr id="7" name="Picture 6">
            <a:extLst>
              <a:ext uri="{FF2B5EF4-FFF2-40B4-BE49-F238E27FC236}">
                <a16:creationId xmlns:a16="http://schemas.microsoft.com/office/drawing/2014/main" id="{D7297AE8-6504-3E42-BE76-4DB6407B06EB}"/>
              </a:ext>
            </a:extLst>
          </p:cNvPr>
          <p:cNvPicPr>
            <a:picLocks noChangeAspect="1"/>
          </p:cNvPicPr>
          <p:nvPr/>
        </p:nvPicPr>
        <p:blipFill>
          <a:blip r:embed="rId6"/>
          <a:stretch>
            <a:fillRect/>
          </a:stretch>
        </p:blipFill>
        <p:spPr>
          <a:xfrm rot="16200000">
            <a:off x="3801367" y="5017744"/>
            <a:ext cx="215900" cy="215900"/>
          </a:xfrm>
          <a:prstGeom prst="rect">
            <a:avLst/>
          </a:prstGeom>
        </p:spPr>
      </p:pic>
      <p:pic>
        <p:nvPicPr>
          <p:cNvPr id="8" name="Picture 7">
            <a:extLst>
              <a:ext uri="{FF2B5EF4-FFF2-40B4-BE49-F238E27FC236}">
                <a16:creationId xmlns:a16="http://schemas.microsoft.com/office/drawing/2014/main" id="{693CA022-4636-9242-8B76-899287E42EBC}"/>
              </a:ext>
            </a:extLst>
          </p:cNvPr>
          <p:cNvPicPr>
            <a:picLocks noChangeAspect="1"/>
          </p:cNvPicPr>
          <p:nvPr/>
        </p:nvPicPr>
        <p:blipFill>
          <a:blip r:embed="rId6"/>
          <a:stretch>
            <a:fillRect/>
          </a:stretch>
        </p:blipFill>
        <p:spPr>
          <a:xfrm rot="16200000">
            <a:off x="3801367" y="4622043"/>
            <a:ext cx="215900" cy="215900"/>
          </a:xfrm>
          <a:prstGeom prst="rect">
            <a:avLst/>
          </a:prstGeom>
        </p:spPr>
      </p:pic>
      <p:pic>
        <p:nvPicPr>
          <p:cNvPr id="9" name="Picture 8">
            <a:extLst>
              <a:ext uri="{FF2B5EF4-FFF2-40B4-BE49-F238E27FC236}">
                <a16:creationId xmlns:a16="http://schemas.microsoft.com/office/drawing/2014/main" id="{2ED951BE-72D5-744A-96FE-A3CCDAE8FD87}"/>
              </a:ext>
            </a:extLst>
          </p:cNvPr>
          <p:cNvPicPr>
            <a:picLocks noChangeAspect="1"/>
          </p:cNvPicPr>
          <p:nvPr/>
        </p:nvPicPr>
        <p:blipFill>
          <a:blip r:embed="rId7"/>
          <a:stretch>
            <a:fillRect/>
          </a:stretch>
        </p:blipFill>
        <p:spPr>
          <a:xfrm rot="16200000">
            <a:off x="4243156" y="5017744"/>
            <a:ext cx="215900" cy="215900"/>
          </a:xfrm>
          <a:prstGeom prst="rect">
            <a:avLst/>
          </a:prstGeom>
        </p:spPr>
      </p:pic>
      <p:pic>
        <p:nvPicPr>
          <p:cNvPr id="10" name="Picture 9">
            <a:extLst>
              <a:ext uri="{FF2B5EF4-FFF2-40B4-BE49-F238E27FC236}">
                <a16:creationId xmlns:a16="http://schemas.microsoft.com/office/drawing/2014/main" id="{EC94770A-D5A1-964E-B8AF-A3969BC2D9BA}"/>
              </a:ext>
            </a:extLst>
          </p:cNvPr>
          <p:cNvPicPr>
            <a:picLocks noChangeAspect="1"/>
          </p:cNvPicPr>
          <p:nvPr/>
        </p:nvPicPr>
        <p:blipFill>
          <a:blip r:embed="rId7"/>
          <a:stretch>
            <a:fillRect/>
          </a:stretch>
        </p:blipFill>
        <p:spPr>
          <a:xfrm rot="16200000">
            <a:off x="4243156" y="4622043"/>
            <a:ext cx="215900" cy="215900"/>
          </a:xfrm>
          <a:prstGeom prst="rect">
            <a:avLst/>
          </a:prstGeom>
        </p:spPr>
      </p:pic>
      <p:pic>
        <p:nvPicPr>
          <p:cNvPr id="11" name="Picture 10">
            <a:extLst>
              <a:ext uri="{FF2B5EF4-FFF2-40B4-BE49-F238E27FC236}">
                <a16:creationId xmlns:a16="http://schemas.microsoft.com/office/drawing/2014/main" id="{884C6F16-6028-ED40-A648-A44DDEDCDFAC}"/>
              </a:ext>
            </a:extLst>
          </p:cNvPr>
          <p:cNvPicPr>
            <a:picLocks noChangeAspect="1"/>
          </p:cNvPicPr>
          <p:nvPr/>
        </p:nvPicPr>
        <p:blipFill>
          <a:blip r:embed="rId8"/>
          <a:stretch>
            <a:fillRect/>
          </a:stretch>
        </p:blipFill>
        <p:spPr>
          <a:xfrm rot="16200000">
            <a:off x="4684945" y="5017744"/>
            <a:ext cx="215900" cy="215900"/>
          </a:xfrm>
          <a:prstGeom prst="rect">
            <a:avLst/>
          </a:prstGeom>
        </p:spPr>
      </p:pic>
      <p:pic>
        <p:nvPicPr>
          <p:cNvPr id="13" name="Picture 12">
            <a:extLst>
              <a:ext uri="{FF2B5EF4-FFF2-40B4-BE49-F238E27FC236}">
                <a16:creationId xmlns:a16="http://schemas.microsoft.com/office/drawing/2014/main" id="{16A99361-2D35-5A43-A372-83D6D6013B4E}"/>
              </a:ext>
            </a:extLst>
          </p:cNvPr>
          <p:cNvPicPr>
            <a:picLocks noChangeAspect="1"/>
          </p:cNvPicPr>
          <p:nvPr/>
        </p:nvPicPr>
        <p:blipFill>
          <a:blip r:embed="rId8"/>
          <a:stretch>
            <a:fillRect/>
          </a:stretch>
        </p:blipFill>
        <p:spPr>
          <a:xfrm rot="16200000">
            <a:off x="4684945" y="4622043"/>
            <a:ext cx="215900" cy="215900"/>
          </a:xfrm>
          <a:prstGeom prst="rect">
            <a:avLst/>
          </a:prstGeom>
        </p:spPr>
      </p:pic>
      <p:pic>
        <p:nvPicPr>
          <p:cNvPr id="15" name="Picture 14">
            <a:extLst>
              <a:ext uri="{FF2B5EF4-FFF2-40B4-BE49-F238E27FC236}">
                <a16:creationId xmlns:a16="http://schemas.microsoft.com/office/drawing/2014/main" id="{D285078B-5538-6F45-B6D2-B5A9432979D8}"/>
              </a:ext>
            </a:extLst>
          </p:cNvPr>
          <p:cNvPicPr>
            <a:picLocks noChangeAspect="1"/>
          </p:cNvPicPr>
          <p:nvPr/>
        </p:nvPicPr>
        <p:blipFill>
          <a:blip r:embed="rId9"/>
          <a:stretch>
            <a:fillRect/>
          </a:stretch>
        </p:blipFill>
        <p:spPr>
          <a:xfrm rot="16200000">
            <a:off x="5126734" y="5017744"/>
            <a:ext cx="215900" cy="215900"/>
          </a:xfrm>
          <a:prstGeom prst="rect">
            <a:avLst/>
          </a:prstGeom>
        </p:spPr>
      </p:pic>
      <p:pic>
        <p:nvPicPr>
          <p:cNvPr id="16" name="Picture 15">
            <a:extLst>
              <a:ext uri="{FF2B5EF4-FFF2-40B4-BE49-F238E27FC236}">
                <a16:creationId xmlns:a16="http://schemas.microsoft.com/office/drawing/2014/main" id="{E008153F-C657-BC44-8D10-67567DEAAFF5}"/>
              </a:ext>
            </a:extLst>
          </p:cNvPr>
          <p:cNvPicPr>
            <a:picLocks noChangeAspect="1"/>
          </p:cNvPicPr>
          <p:nvPr/>
        </p:nvPicPr>
        <p:blipFill>
          <a:blip r:embed="rId9"/>
          <a:stretch>
            <a:fillRect/>
          </a:stretch>
        </p:blipFill>
        <p:spPr>
          <a:xfrm rot="16200000">
            <a:off x="5126734" y="4622043"/>
            <a:ext cx="215900" cy="215900"/>
          </a:xfrm>
          <a:prstGeom prst="rect">
            <a:avLst/>
          </a:prstGeom>
        </p:spPr>
      </p:pic>
    </p:spTree>
    <p:extLst>
      <p:ext uri="{BB962C8B-B14F-4D97-AF65-F5344CB8AC3E}">
        <p14:creationId xmlns:p14="http://schemas.microsoft.com/office/powerpoint/2010/main" val="2033922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C572BB-7AF7-BB4D-98AD-7766E9861EEA}"/>
              </a:ext>
            </a:extLst>
          </p:cNvPr>
          <p:cNvPicPr>
            <a:picLocks/>
          </p:cNvPicPr>
          <p:nvPr/>
        </p:nvPicPr>
        <p:blipFill>
          <a:blip r:embed="rId3"/>
          <a:stretch>
            <a:fillRect/>
          </a:stretch>
        </p:blipFill>
        <p:spPr>
          <a:xfrm>
            <a:off x="1767155" y="274337"/>
            <a:ext cx="2425700" cy="2425700"/>
          </a:xfrm>
          <a:prstGeom prst="rect">
            <a:avLst/>
          </a:prstGeom>
        </p:spPr>
      </p:pic>
      <p:cxnSp>
        <p:nvCxnSpPr>
          <p:cNvPr id="8" name="Straight Connector 7">
            <a:extLst>
              <a:ext uri="{FF2B5EF4-FFF2-40B4-BE49-F238E27FC236}">
                <a16:creationId xmlns:a16="http://schemas.microsoft.com/office/drawing/2014/main" id="{5939265F-2806-BD45-8516-CEE05E1B845F}"/>
              </a:ext>
            </a:extLst>
          </p:cNvPr>
          <p:cNvCxnSpPr/>
          <p:nvPr/>
        </p:nvCxnSpPr>
        <p:spPr>
          <a:xfrm>
            <a:off x="2743200" y="5619964"/>
            <a:ext cx="3657600" cy="0"/>
          </a:xfrm>
          <a:prstGeom prst="line">
            <a:avLst/>
          </a:prstGeom>
          <a:ln w="31750" cap="rnd">
            <a:solidFill>
              <a:srgbClr val="F7931F"/>
            </a:solidFill>
            <a:prstDash val="sysDot"/>
            <a:round/>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58877FA-A141-414C-A969-415031F01ED0}"/>
              </a:ext>
            </a:extLst>
          </p:cNvPr>
          <p:cNvPicPr>
            <a:picLocks/>
          </p:cNvPicPr>
          <p:nvPr/>
        </p:nvPicPr>
        <p:blipFill>
          <a:blip r:embed="rId4"/>
          <a:stretch>
            <a:fillRect/>
          </a:stretch>
        </p:blipFill>
        <p:spPr>
          <a:xfrm>
            <a:off x="5018536" y="289358"/>
            <a:ext cx="2416206" cy="2416206"/>
          </a:xfrm>
          <a:prstGeom prst="rect">
            <a:avLst/>
          </a:prstGeom>
        </p:spPr>
      </p:pic>
      <p:pic>
        <p:nvPicPr>
          <p:cNvPr id="10" name="Picture 9">
            <a:extLst>
              <a:ext uri="{FF2B5EF4-FFF2-40B4-BE49-F238E27FC236}">
                <a16:creationId xmlns:a16="http://schemas.microsoft.com/office/drawing/2014/main" id="{F125002C-7145-1E4F-8695-7A1EB3983D49}"/>
              </a:ext>
            </a:extLst>
          </p:cNvPr>
          <p:cNvPicPr>
            <a:picLocks/>
          </p:cNvPicPr>
          <p:nvPr/>
        </p:nvPicPr>
        <p:blipFill>
          <a:blip r:embed="rId5"/>
          <a:stretch>
            <a:fillRect/>
          </a:stretch>
        </p:blipFill>
        <p:spPr>
          <a:xfrm>
            <a:off x="1756881" y="2972836"/>
            <a:ext cx="2425700" cy="2425700"/>
          </a:xfrm>
          <a:prstGeom prst="rect">
            <a:avLst/>
          </a:prstGeom>
        </p:spPr>
      </p:pic>
      <p:pic>
        <p:nvPicPr>
          <p:cNvPr id="12" name="Picture 11">
            <a:extLst>
              <a:ext uri="{FF2B5EF4-FFF2-40B4-BE49-F238E27FC236}">
                <a16:creationId xmlns:a16="http://schemas.microsoft.com/office/drawing/2014/main" id="{F0AE2352-3A25-0846-AC03-3378FD5944B4}"/>
              </a:ext>
            </a:extLst>
          </p:cNvPr>
          <p:cNvPicPr>
            <a:picLocks/>
          </p:cNvPicPr>
          <p:nvPr/>
        </p:nvPicPr>
        <p:blipFill>
          <a:blip r:embed="rId6"/>
          <a:stretch>
            <a:fillRect/>
          </a:stretch>
        </p:blipFill>
        <p:spPr>
          <a:xfrm>
            <a:off x="5018536" y="2977583"/>
            <a:ext cx="2416206" cy="2416206"/>
          </a:xfrm>
          <a:prstGeom prst="rect">
            <a:avLst/>
          </a:prstGeom>
        </p:spPr>
      </p:pic>
    </p:spTree>
    <p:extLst>
      <p:ext uri="{BB962C8B-B14F-4D97-AF65-F5344CB8AC3E}">
        <p14:creationId xmlns:p14="http://schemas.microsoft.com/office/powerpoint/2010/main" val="187519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2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C572BB-7AF7-BB4D-98AD-7766E9861EEA}"/>
              </a:ext>
            </a:extLst>
          </p:cNvPr>
          <p:cNvPicPr>
            <a:picLocks/>
          </p:cNvPicPr>
          <p:nvPr/>
        </p:nvPicPr>
        <p:blipFill>
          <a:blip r:embed="rId3"/>
          <a:stretch>
            <a:fillRect/>
          </a:stretch>
        </p:blipFill>
        <p:spPr>
          <a:xfrm>
            <a:off x="1767155" y="274337"/>
            <a:ext cx="2425700" cy="2425700"/>
          </a:xfrm>
          <a:prstGeom prst="rect">
            <a:avLst/>
          </a:prstGeom>
        </p:spPr>
      </p:pic>
      <p:cxnSp>
        <p:nvCxnSpPr>
          <p:cNvPr id="8" name="Straight Connector 7">
            <a:extLst>
              <a:ext uri="{FF2B5EF4-FFF2-40B4-BE49-F238E27FC236}">
                <a16:creationId xmlns:a16="http://schemas.microsoft.com/office/drawing/2014/main" id="{5939265F-2806-BD45-8516-CEE05E1B845F}"/>
              </a:ext>
            </a:extLst>
          </p:cNvPr>
          <p:cNvCxnSpPr/>
          <p:nvPr/>
        </p:nvCxnSpPr>
        <p:spPr>
          <a:xfrm>
            <a:off x="2743200" y="5619964"/>
            <a:ext cx="3657600" cy="0"/>
          </a:xfrm>
          <a:prstGeom prst="line">
            <a:avLst/>
          </a:prstGeom>
          <a:ln w="31750" cap="rnd">
            <a:solidFill>
              <a:srgbClr val="F7931F"/>
            </a:solidFill>
            <a:prstDash val="sysDot"/>
            <a:round/>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58877FA-A141-414C-A969-415031F01ED0}"/>
              </a:ext>
            </a:extLst>
          </p:cNvPr>
          <p:cNvPicPr>
            <a:picLocks/>
          </p:cNvPicPr>
          <p:nvPr/>
        </p:nvPicPr>
        <p:blipFill>
          <a:blip r:embed="rId4"/>
          <a:stretch>
            <a:fillRect/>
          </a:stretch>
        </p:blipFill>
        <p:spPr>
          <a:xfrm>
            <a:off x="5013789" y="289358"/>
            <a:ext cx="2425700" cy="2416206"/>
          </a:xfrm>
          <a:prstGeom prst="rect">
            <a:avLst/>
          </a:prstGeom>
        </p:spPr>
      </p:pic>
      <p:pic>
        <p:nvPicPr>
          <p:cNvPr id="10" name="Picture 9">
            <a:extLst>
              <a:ext uri="{FF2B5EF4-FFF2-40B4-BE49-F238E27FC236}">
                <a16:creationId xmlns:a16="http://schemas.microsoft.com/office/drawing/2014/main" id="{F125002C-7145-1E4F-8695-7A1EB3983D49}"/>
              </a:ext>
            </a:extLst>
          </p:cNvPr>
          <p:cNvPicPr>
            <a:picLocks/>
          </p:cNvPicPr>
          <p:nvPr/>
        </p:nvPicPr>
        <p:blipFill>
          <a:blip r:embed="rId5"/>
          <a:stretch>
            <a:fillRect/>
          </a:stretch>
        </p:blipFill>
        <p:spPr>
          <a:xfrm>
            <a:off x="1756881" y="2972836"/>
            <a:ext cx="2425700" cy="2425700"/>
          </a:xfrm>
          <a:prstGeom prst="rect">
            <a:avLst/>
          </a:prstGeom>
        </p:spPr>
      </p:pic>
      <p:pic>
        <p:nvPicPr>
          <p:cNvPr id="12" name="Picture 11">
            <a:extLst>
              <a:ext uri="{FF2B5EF4-FFF2-40B4-BE49-F238E27FC236}">
                <a16:creationId xmlns:a16="http://schemas.microsoft.com/office/drawing/2014/main" id="{F0AE2352-3A25-0846-AC03-3378FD5944B4}"/>
              </a:ext>
            </a:extLst>
          </p:cNvPr>
          <p:cNvPicPr>
            <a:picLocks/>
          </p:cNvPicPr>
          <p:nvPr/>
        </p:nvPicPr>
        <p:blipFill>
          <a:blip r:embed="rId6"/>
          <a:stretch>
            <a:fillRect/>
          </a:stretch>
        </p:blipFill>
        <p:spPr>
          <a:xfrm>
            <a:off x="5013789" y="2977583"/>
            <a:ext cx="2425700" cy="2416206"/>
          </a:xfrm>
          <a:prstGeom prst="rect">
            <a:avLst/>
          </a:prstGeom>
        </p:spPr>
      </p:pic>
    </p:spTree>
    <p:extLst>
      <p:ext uri="{BB962C8B-B14F-4D97-AF65-F5344CB8AC3E}">
        <p14:creationId xmlns:p14="http://schemas.microsoft.com/office/powerpoint/2010/main" val="76997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2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C572BB-7AF7-BB4D-98AD-7766E9861EEA}"/>
              </a:ext>
            </a:extLst>
          </p:cNvPr>
          <p:cNvPicPr>
            <a:picLocks/>
          </p:cNvPicPr>
          <p:nvPr/>
        </p:nvPicPr>
        <p:blipFill>
          <a:blip r:embed="rId3"/>
          <a:stretch>
            <a:fillRect/>
          </a:stretch>
        </p:blipFill>
        <p:spPr>
          <a:xfrm>
            <a:off x="1185893" y="274337"/>
            <a:ext cx="2425700" cy="2425700"/>
          </a:xfrm>
          <a:prstGeom prst="rect">
            <a:avLst/>
          </a:prstGeom>
        </p:spPr>
      </p:pic>
      <p:cxnSp>
        <p:nvCxnSpPr>
          <p:cNvPr id="8" name="Straight Connector 7">
            <a:extLst>
              <a:ext uri="{FF2B5EF4-FFF2-40B4-BE49-F238E27FC236}">
                <a16:creationId xmlns:a16="http://schemas.microsoft.com/office/drawing/2014/main" id="{5939265F-2806-BD45-8516-CEE05E1B845F}"/>
              </a:ext>
            </a:extLst>
          </p:cNvPr>
          <p:cNvCxnSpPr/>
          <p:nvPr/>
        </p:nvCxnSpPr>
        <p:spPr>
          <a:xfrm>
            <a:off x="2743200" y="5619964"/>
            <a:ext cx="3657600" cy="0"/>
          </a:xfrm>
          <a:prstGeom prst="line">
            <a:avLst/>
          </a:prstGeom>
          <a:ln w="31750" cap="rnd">
            <a:solidFill>
              <a:srgbClr val="F7931F"/>
            </a:solidFill>
            <a:prstDash val="sysDot"/>
            <a:round/>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7130F08-4632-CC41-9B64-65F526C16ABE}"/>
              </a:ext>
            </a:extLst>
          </p:cNvPr>
          <p:cNvPicPr>
            <a:picLocks noChangeAspect="1"/>
          </p:cNvPicPr>
          <p:nvPr/>
        </p:nvPicPr>
        <p:blipFill>
          <a:blip r:embed="rId4"/>
          <a:stretch>
            <a:fillRect/>
          </a:stretch>
        </p:blipFill>
        <p:spPr>
          <a:xfrm>
            <a:off x="1090059" y="3357904"/>
            <a:ext cx="2617368" cy="1604193"/>
          </a:xfrm>
          <a:prstGeom prst="rect">
            <a:avLst/>
          </a:prstGeom>
        </p:spPr>
      </p:pic>
      <p:pic>
        <p:nvPicPr>
          <p:cNvPr id="5" name="Picture 4">
            <a:extLst>
              <a:ext uri="{FF2B5EF4-FFF2-40B4-BE49-F238E27FC236}">
                <a16:creationId xmlns:a16="http://schemas.microsoft.com/office/drawing/2014/main" id="{D62D602E-BFF6-6F4F-ABB0-9C2A0BDCF610}"/>
              </a:ext>
            </a:extLst>
          </p:cNvPr>
          <p:cNvPicPr>
            <a:picLocks noChangeAspect="1"/>
          </p:cNvPicPr>
          <p:nvPr/>
        </p:nvPicPr>
        <p:blipFill>
          <a:blip r:embed="rId5"/>
          <a:stretch>
            <a:fillRect/>
          </a:stretch>
        </p:blipFill>
        <p:spPr>
          <a:xfrm>
            <a:off x="5092116" y="3357904"/>
            <a:ext cx="2617368" cy="1604193"/>
          </a:xfrm>
          <a:prstGeom prst="rect">
            <a:avLst/>
          </a:prstGeom>
        </p:spPr>
      </p:pic>
      <p:sp>
        <p:nvSpPr>
          <p:cNvPr id="2" name="Rectangle 1">
            <a:extLst>
              <a:ext uri="{FF2B5EF4-FFF2-40B4-BE49-F238E27FC236}">
                <a16:creationId xmlns:a16="http://schemas.microsoft.com/office/drawing/2014/main" id="{6F029F18-7D8B-204D-AA59-FCAB176AA0C6}"/>
              </a:ext>
            </a:extLst>
          </p:cNvPr>
          <p:cNvSpPr/>
          <p:nvPr/>
        </p:nvSpPr>
        <p:spPr>
          <a:xfrm>
            <a:off x="4592548" y="336980"/>
            <a:ext cx="3616503" cy="23630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6D0D8142-ADF3-394F-BE7C-2721B35C6D60}"/>
              </a:ext>
            </a:extLst>
          </p:cNvPr>
          <p:cNvPicPr>
            <a:picLocks noChangeAspect="1"/>
          </p:cNvPicPr>
          <p:nvPr/>
        </p:nvPicPr>
        <p:blipFill>
          <a:blip r:embed="rId6"/>
          <a:stretch>
            <a:fillRect/>
          </a:stretch>
        </p:blipFill>
        <p:spPr>
          <a:xfrm>
            <a:off x="5092115" y="736460"/>
            <a:ext cx="2617367" cy="1604193"/>
          </a:xfrm>
          <a:prstGeom prst="rect">
            <a:avLst/>
          </a:prstGeom>
        </p:spPr>
      </p:pic>
    </p:spTree>
    <p:extLst>
      <p:ext uri="{BB962C8B-B14F-4D97-AF65-F5344CB8AC3E}">
        <p14:creationId xmlns:p14="http://schemas.microsoft.com/office/powerpoint/2010/main" val="6338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2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2B11A5-CB60-7C4D-B6DC-69935EBC35AB}"/>
              </a:ext>
            </a:extLst>
          </p:cNvPr>
          <p:cNvPicPr>
            <a:picLocks noChangeAspect="1"/>
          </p:cNvPicPr>
          <p:nvPr/>
        </p:nvPicPr>
        <p:blipFill>
          <a:blip r:embed="rId3"/>
          <a:stretch>
            <a:fillRect/>
          </a:stretch>
        </p:blipFill>
        <p:spPr>
          <a:xfrm>
            <a:off x="2362293" y="1213094"/>
            <a:ext cx="4419412" cy="2722358"/>
          </a:xfrm>
          <a:prstGeom prst="rect">
            <a:avLst/>
          </a:prstGeom>
        </p:spPr>
      </p:pic>
      <p:sp>
        <p:nvSpPr>
          <p:cNvPr id="14" name="TextBox 13">
            <a:extLst>
              <a:ext uri="{FF2B5EF4-FFF2-40B4-BE49-F238E27FC236}">
                <a16:creationId xmlns:a16="http://schemas.microsoft.com/office/drawing/2014/main" id="{D17271E5-5264-6E48-A271-0AD4C7D84731}"/>
              </a:ext>
            </a:extLst>
          </p:cNvPr>
          <p:cNvSpPr txBox="1"/>
          <p:nvPr/>
        </p:nvSpPr>
        <p:spPr>
          <a:xfrm>
            <a:off x="1017142" y="4099384"/>
            <a:ext cx="7109717" cy="846386"/>
          </a:xfrm>
          <a:prstGeom prst="rect">
            <a:avLst/>
          </a:prstGeom>
          <a:noFill/>
        </p:spPr>
        <p:txBody>
          <a:bodyPr wrap="square" rtlCol="0">
            <a:spAutoFit/>
          </a:bodyPr>
          <a:lstStyle/>
          <a:p>
            <a:pPr algn="ctr">
              <a:spcAft>
                <a:spcPts val="600"/>
              </a:spcAft>
            </a:pPr>
            <a:r>
              <a:rPr lang="en-US" sz="2400" b="1" dirty="0">
                <a:latin typeface="Arial" panose="020B0604020202020204" pitchFamily="34" charset="0"/>
                <a:cs typeface="Arial" panose="020B0604020202020204" pitchFamily="34" charset="0"/>
              </a:rPr>
              <a:t>Headline Goes Here</a:t>
            </a:r>
          </a:p>
          <a:p>
            <a:pPr algn="ctr"/>
            <a:r>
              <a:rPr lang="en-US" sz="2000" dirty="0">
                <a:latin typeface="Arial" panose="020B0604020202020204" pitchFamily="34" charset="0"/>
                <a:cs typeface="Arial" panose="020B0604020202020204" pitchFamily="34" charset="0"/>
              </a:rPr>
              <a:t>Subheadline Goes Here </a:t>
            </a:r>
          </a:p>
        </p:txBody>
      </p:sp>
      <p:sp>
        <p:nvSpPr>
          <p:cNvPr id="18" name="Rectangle 17">
            <a:extLst>
              <a:ext uri="{FF2B5EF4-FFF2-40B4-BE49-F238E27FC236}">
                <a16:creationId xmlns:a16="http://schemas.microsoft.com/office/drawing/2014/main" id="{7F6F1F4B-E519-4B49-9903-DD75A6158435}"/>
              </a:ext>
            </a:extLst>
          </p:cNvPr>
          <p:cNvSpPr/>
          <p:nvPr/>
        </p:nvSpPr>
        <p:spPr>
          <a:xfrm>
            <a:off x="3359649" y="5743254"/>
            <a:ext cx="2404153" cy="11147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a:extLst>
              <a:ext uri="{FF2B5EF4-FFF2-40B4-BE49-F238E27FC236}">
                <a16:creationId xmlns:a16="http://schemas.microsoft.com/office/drawing/2014/main" id="{5C85F263-D88A-9748-8CC4-D81B84A0F430}"/>
              </a:ext>
            </a:extLst>
          </p:cNvPr>
          <p:cNvPicPr>
            <a:picLocks noChangeAspect="1"/>
          </p:cNvPicPr>
          <p:nvPr/>
        </p:nvPicPr>
        <p:blipFill>
          <a:blip r:embed="rId4"/>
          <a:stretch>
            <a:fillRect/>
          </a:stretch>
        </p:blipFill>
        <p:spPr>
          <a:xfrm rot="19800000">
            <a:off x="-1583417" y="-1190538"/>
            <a:ext cx="3942850" cy="2058168"/>
          </a:xfrm>
          <a:prstGeom prst="rect">
            <a:avLst/>
          </a:prstGeom>
        </p:spPr>
      </p:pic>
      <p:pic>
        <p:nvPicPr>
          <p:cNvPr id="30" name="Picture 29">
            <a:extLst>
              <a:ext uri="{FF2B5EF4-FFF2-40B4-BE49-F238E27FC236}">
                <a16:creationId xmlns:a16="http://schemas.microsoft.com/office/drawing/2014/main" id="{CA890053-B8FF-3F42-8451-2B711E76E6D6}"/>
              </a:ext>
            </a:extLst>
          </p:cNvPr>
          <p:cNvPicPr>
            <a:picLocks noChangeAspect="1"/>
          </p:cNvPicPr>
          <p:nvPr/>
        </p:nvPicPr>
        <p:blipFill>
          <a:blip r:embed="rId4"/>
          <a:stretch>
            <a:fillRect/>
          </a:stretch>
        </p:blipFill>
        <p:spPr>
          <a:xfrm rot="9000000">
            <a:off x="6715380" y="6186417"/>
            <a:ext cx="3942850" cy="2058168"/>
          </a:xfrm>
          <a:prstGeom prst="rect">
            <a:avLst/>
          </a:prstGeom>
        </p:spPr>
      </p:pic>
      <p:sp>
        <p:nvSpPr>
          <p:cNvPr id="7" name="TextBox 6">
            <a:extLst>
              <a:ext uri="{FF2B5EF4-FFF2-40B4-BE49-F238E27FC236}">
                <a16:creationId xmlns:a16="http://schemas.microsoft.com/office/drawing/2014/main" id="{38DF6C10-5A7F-BC43-843B-217E0B17F9F7}"/>
              </a:ext>
            </a:extLst>
          </p:cNvPr>
          <p:cNvSpPr txBox="1"/>
          <p:nvPr/>
        </p:nvSpPr>
        <p:spPr>
          <a:xfrm>
            <a:off x="1006868" y="5743254"/>
            <a:ext cx="7109717"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Business name  |  08/01/2018 </a:t>
            </a:r>
          </a:p>
        </p:txBody>
      </p:sp>
    </p:spTree>
    <p:extLst>
      <p:ext uri="{BB962C8B-B14F-4D97-AF65-F5344CB8AC3E}">
        <p14:creationId xmlns:p14="http://schemas.microsoft.com/office/powerpoint/2010/main" val="291364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17271E5-5264-6E48-A271-0AD4C7D84731}"/>
              </a:ext>
            </a:extLst>
          </p:cNvPr>
          <p:cNvSpPr txBox="1"/>
          <p:nvPr/>
        </p:nvSpPr>
        <p:spPr>
          <a:xfrm>
            <a:off x="1114746" y="2612496"/>
            <a:ext cx="6914507" cy="1061829"/>
          </a:xfrm>
          <a:prstGeom prst="rect">
            <a:avLst/>
          </a:prstGeom>
          <a:noFill/>
        </p:spPr>
        <p:txBody>
          <a:bodyPr wrap="square" rtlCol="0">
            <a:spAutoFit/>
          </a:bodyPr>
          <a:lstStyle/>
          <a:p>
            <a:pPr algn="ctr">
              <a:spcAft>
                <a:spcPts val="600"/>
              </a:spcAft>
            </a:pPr>
            <a:r>
              <a:rPr lang="en-US" sz="2800" b="1" dirty="0" smtClean="0">
                <a:latin typeface="Arial" panose="020B0604020202020204" pitchFamily="34" charset="0"/>
                <a:cs typeface="Arial" panose="020B0604020202020204" pitchFamily="34" charset="0"/>
              </a:rPr>
              <a:t>Custom Slides</a:t>
            </a:r>
            <a:endParaRPr lang="en-US" sz="2800" b="1" dirty="0">
              <a:latin typeface="Arial" panose="020B0604020202020204" pitchFamily="34" charset="0"/>
              <a:cs typeface="Arial" panose="020B0604020202020204" pitchFamily="34" charset="0"/>
            </a:endParaRPr>
          </a:p>
          <a:p>
            <a:pPr algn="ctr"/>
            <a:r>
              <a:rPr lang="en-US" sz="1500" b="1" dirty="0" smtClean="0">
                <a:latin typeface="Arial" panose="020B0604020202020204" pitchFamily="34" charset="0"/>
                <a:cs typeface="Arial" panose="020B0604020202020204" pitchFamily="34" charset="0"/>
              </a:rPr>
              <a:t>Use the following two slides to create your own message communicating the benefits of Thirsty for your specific customer.</a:t>
            </a:r>
            <a:endParaRPr lang="en-US" sz="1500" b="1"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2D5C7D0D-0788-5B43-B080-BCDEF2325A6F}"/>
              </a:ext>
            </a:extLst>
          </p:cNvPr>
          <p:cNvCxnSpPr/>
          <p:nvPr/>
        </p:nvCxnSpPr>
        <p:spPr>
          <a:xfrm>
            <a:off x="2743200" y="5763800"/>
            <a:ext cx="3657600" cy="0"/>
          </a:xfrm>
          <a:prstGeom prst="line">
            <a:avLst/>
          </a:prstGeom>
          <a:ln w="31750" cap="rnd">
            <a:solidFill>
              <a:srgbClr val="E61D2B"/>
            </a:solidFill>
            <a:prstDash val="sysDot"/>
            <a:round/>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BF6D01F-C4B5-F74E-8832-1FE4441A2325}"/>
              </a:ext>
            </a:extLst>
          </p:cNvPr>
          <p:cNvPicPr>
            <a:picLocks noChangeAspect="1"/>
          </p:cNvPicPr>
          <p:nvPr/>
        </p:nvPicPr>
        <p:blipFill>
          <a:blip r:embed="rId2"/>
          <a:stretch>
            <a:fillRect/>
          </a:stretch>
        </p:blipFill>
        <p:spPr>
          <a:xfrm rot="19800000">
            <a:off x="-1583417" y="-1190538"/>
            <a:ext cx="3942850" cy="2058168"/>
          </a:xfrm>
          <a:prstGeom prst="rect">
            <a:avLst/>
          </a:prstGeom>
        </p:spPr>
      </p:pic>
    </p:spTree>
    <p:extLst>
      <p:ext uri="{BB962C8B-B14F-4D97-AF65-F5344CB8AC3E}">
        <p14:creationId xmlns:p14="http://schemas.microsoft.com/office/powerpoint/2010/main" val="33221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2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17271E5-5264-6E48-A271-0AD4C7D84731}"/>
              </a:ext>
            </a:extLst>
          </p:cNvPr>
          <p:cNvSpPr txBox="1"/>
          <p:nvPr/>
        </p:nvSpPr>
        <p:spPr>
          <a:xfrm>
            <a:off x="1114746" y="3390468"/>
            <a:ext cx="6914507" cy="2000548"/>
          </a:xfrm>
          <a:prstGeom prst="rect">
            <a:avLst/>
          </a:prstGeom>
          <a:noFill/>
        </p:spPr>
        <p:txBody>
          <a:bodyPr wrap="square" rtlCol="0">
            <a:spAutoFit/>
          </a:bodyPr>
          <a:lstStyle/>
          <a:p>
            <a:pPr algn="ctr">
              <a:spcAft>
                <a:spcPts val="600"/>
              </a:spcAft>
            </a:pPr>
            <a:r>
              <a:rPr lang="en-US" sz="2400" b="1" dirty="0">
                <a:solidFill>
                  <a:srgbClr val="E61D2B"/>
                </a:solidFill>
                <a:latin typeface="Arial" panose="020B0604020202020204" pitchFamily="34" charset="0"/>
                <a:cs typeface="Arial" panose="020B0604020202020204" pitchFamily="34" charset="0"/>
              </a:rPr>
              <a:t>Headline Here</a:t>
            </a:r>
          </a:p>
          <a:p>
            <a:pPr>
              <a:spcAft>
                <a:spcPts val="600"/>
              </a:spcAft>
            </a:pPr>
            <a:r>
              <a:rPr lang="en-US" sz="1500" dirty="0">
                <a:latin typeface="Arial" panose="020B0604020202020204" pitchFamily="34" charset="0"/>
                <a:cs typeface="Arial" panose="020B0604020202020204" pitchFamily="34" charset="0"/>
              </a:rPr>
              <a:t>Lorem ipsum dolor sit amet, consectetur adipiscing elit, sed do eiusmod tempor incididunt ut labore et dolore magna aliqua. Ut enim ad minim veniam, quis nostrud exercitation ullamco laboris nisi ut aliquip ex ea commodo consequat.</a:t>
            </a:r>
          </a:p>
          <a:p>
            <a:pPr>
              <a:spcAft>
                <a:spcPts val="600"/>
              </a:spcAft>
            </a:pPr>
            <a:r>
              <a:rPr lang="en-US" sz="1500" dirty="0">
                <a:latin typeface="Arial" panose="020B0604020202020204" pitchFamily="34" charset="0"/>
                <a:cs typeface="Arial" panose="020B0604020202020204" pitchFamily="34" charset="0"/>
              </a:rPr>
              <a:t>Duis aute irure dolor in reprehenderit in voluptate velit esse cillum dolore eu fugiat nulla pariatur. Excepteur sint occaecat cupidatat non proident, sunt in culpa qui officia deserunt mollit anim id est laborum.</a:t>
            </a:r>
          </a:p>
        </p:txBody>
      </p:sp>
      <p:pic>
        <p:nvPicPr>
          <p:cNvPr id="3" name="Picture 2">
            <a:extLst>
              <a:ext uri="{FF2B5EF4-FFF2-40B4-BE49-F238E27FC236}">
                <a16:creationId xmlns:a16="http://schemas.microsoft.com/office/drawing/2014/main" id="{0DC572BB-7AF7-BB4D-98AD-7766E9861EEA}"/>
              </a:ext>
            </a:extLst>
          </p:cNvPr>
          <p:cNvPicPr>
            <a:picLocks/>
          </p:cNvPicPr>
          <p:nvPr/>
        </p:nvPicPr>
        <p:blipFill>
          <a:blip r:embed="rId3"/>
          <a:stretch>
            <a:fillRect/>
          </a:stretch>
        </p:blipFill>
        <p:spPr>
          <a:xfrm>
            <a:off x="3359150" y="623660"/>
            <a:ext cx="2425700" cy="2425700"/>
          </a:xfrm>
          <a:prstGeom prst="rect">
            <a:avLst/>
          </a:prstGeom>
        </p:spPr>
      </p:pic>
      <p:pic>
        <p:nvPicPr>
          <p:cNvPr id="12" name="Picture 11">
            <a:extLst>
              <a:ext uri="{FF2B5EF4-FFF2-40B4-BE49-F238E27FC236}">
                <a16:creationId xmlns:a16="http://schemas.microsoft.com/office/drawing/2014/main" id="{6AB3CB38-8205-AD41-BEC6-9700F541101F}"/>
              </a:ext>
            </a:extLst>
          </p:cNvPr>
          <p:cNvPicPr>
            <a:picLocks noChangeAspect="1"/>
          </p:cNvPicPr>
          <p:nvPr/>
        </p:nvPicPr>
        <p:blipFill>
          <a:blip r:embed="rId4"/>
          <a:stretch>
            <a:fillRect/>
          </a:stretch>
        </p:blipFill>
        <p:spPr>
          <a:xfrm rot="19800000">
            <a:off x="-1583417" y="-1190538"/>
            <a:ext cx="3942850" cy="2058168"/>
          </a:xfrm>
          <a:prstGeom prst="rect">
            <a:avLst/>
          </a:prstGeom>
        </p:spPr>
      </p:pic>
    </p:spTree>
    <p:extLst>
      <p:ext uri="{BB962C8B-B14F-4D97-AF65-F5344CB8AC3E}">
        <p14:creationId xmlns:p14="http://schemas.microsoft.com/office/powerpoint/2010/main" val="366628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17271E5-5264-6E48-A271-0AD4C7D84731}"/>
              </a:ext>
            </a:extLst>
          </p:cNvPr>
          <p:cNvSpPr txBox="1"/>
          <p:nvPr/>
        </p:nvSpPr>
        <p:spPr>
          <a:xfrm>
            <a:off x="1114746" y="3390468"/>
            <a:ext cx="6914507" cy="461665"/>
          </a:xfrm>
          <a:prstGeom prst="rect">
            <a:avLst/>
          </a:prstGeom>
          <a:noFill/>
        </p:spPr>
        <p:txBody>
          <a:bodyPr wrap="square" rtlCol="0">
            <a:spAutoFit/>
          </a:bodyPr>
          <a:lstStyle/>
          <a:p>
            <a:pPr algn="ctr">
              <a:spcAft>
                <a:spcPts val="1200"/>
              </a:spcAft>
            </a:pPr>
            <a:r>
              <a:rPr lang="en-US" sz="2400" b="1" dirty="0">
                <a:solidFill>
                  <a:srgbClr val="E61D2B"/>
                </a:solidFill>
                <a:latin typeface="Arial" panose="020B0604020202020204" pitchFamily="34" charset="0"/>
                <a:cs typeface="Arial" panose="020B0604020202020204" pitchFamily="34" charset="0"/>
              </a:rPr>
              <a:t>Headline Here</a:t>
            </a:r>
          </a:p>
        </p:txBody>
      </p:sp>
      <p:pic>
        <p:nvPicPr>
          <p:cNvPr id="3" name="Picture 2">
            <a:extLst>
              <a:ext uri="{FF2B5EF4-FFF2-40B4-BE49-F238E27FC236}">
                <a16:creationId xmlns:a16="http://schemas.microsoft.com/office/drawing/2014/main" id="{0DC572BB-7AF7-BB4D-98AD-7766E9861EEA}"/>
              </a:ext>
            </a:extLst>
          </p:cNvPr>
          <p:cNvPicPr>
            <a:picLocks/>
          </p:cNvPicPr>
          <p:nvPr/>
        </p:nvPicPr>
        <p:blipFill>
          <a:blip r:embed="rId3"/>
          <a:stretch>
            <a:fillRect/>
          </a:stretch>
        </p:blipFill>
        <p:spPr>
          <a:xfrm>
            <a:off x="3359150" y="623660"/>
            <a:ext cx="2425700" cy="2425700"/>
          </a:xfrm>
          <a:prstGeom prst="rect">
            <a:avLst/>
          </a:prstGeom>
        </p:spPr>
      </p:pic>
      <p:sp>
        <p:nvSpPr>
          <p:cNvPr id="2" name="TextBox 1">
            <a:extLst>
              <a:ext uri="{FF2B5EF4-FFF2-40B4-BE49-F238E27FC236}">
                <a16:creationId xmlns:a16="http://schemas.microsoft.com/office/drawing/2014/main" id="{C27FE715-C0FB-4E40-AD53-75B16E90A3D4}"/>
              </a:ext>
            </a:extLst>
          </p:cNvPr>
          <p:cNvSpPr txBox="1"/>
          <p:nvPr/>
        </p:nvSpPr>
        <p:spPr>
          <a:xfrm>
            <a:off x="1116389" y="3955552"/>
            <a:ext cx="6912864" cy="1308050"/>
          </a:xfrm>
          <a:prstGeom prst="rect">
            <a:avLst/>
          </a:prstGeom>
          <a:noFill/>
        </p:spPr>
        <p:txBody>
          <a:bodyPr wrap="square" lIns="457200" rtlCol="0">
            <a:noAutofit/>
          </a:bodyPr>
          <a:lstStyle/>
          <a:p>
            <a:pPr>
              <a:spcAft>
                <a:spcPts val="1200"/>
              </a:spcAft>
            </a:pPr>
            <a:r>
              <a:rPr lang="en-US" sz="1700" b="1" dirty="0">
                <a:latin typeface="Arial" panose="020B0604020202020204" pitchFamily="34" charset="0"/>
                <a:cs typeface="Arial" panose="020B0604020202020204" pitchFamily="34" charset="0"/>
              </a:rPr>
              <a:t>Today: </a:t>
            </a:r>
            <a:r>
              <a:rPr lang="en-US" sz="1500" dirty="0">
                <a:latin typeface="Arial" panose="020B0604020202020204" pitchFamily="34" charset="0"/>
                <a:cs typeface="Arial" panose="020B0604020202020204" pitchFamily="34" charset="0"/>
              </a:rPr>
              <a:t>Lorem ipsum dolor sit amet, consectetur adipiscing elit, sed do eiusmod tempor incididunt ut labore</a:t>
            </a:r>
          </a:p>
          <a:p>
            <a:pPr>
              <a:spcAft>
                <a:spcPts val="1800"/>
              </a:spcAft>
            </a:pPr>
            <a:r>
              <a:rPr lang="en-US" sz="1700" b="1" dirty="0">
                <a:latin typeface="Arial" panose="020B0604020202020204" pitchFamily="34" charset="0"/>
                <a:cs typeface="Arial" panose="020B0604020202020204" pitchFamily="34" charset="0"/>
              </a:rPr>
              <a:t>Future: </a:t>
            </a:r>
            <a:r>
              <a:rPr lang="en-US" sz="1500" dirty="0">
                <a:latin typeface="Arial" panose="020B0604020202020204" pitchFamily="34" charset="0"/>
                <a:cs typeface="Arial" panose="020B0604020202020204" pitchFamily="34" charset="0"/>
              </a:rPr>
              <a:t>Lorem ipsum dolor sit amet, consectetur adipiscing elit, sed do eiusmod tempor incididunt ut labore</a:t>
            </a:r>
          </a:p>
        </p:txBody>
      </p:sp>
      <p:pic>
        <p:nvPicPr>
          <p:cNvPr id="5" name="Picture 4">
            <a:extLst>
              <a:ext uri="{FF2B5EF4-FFF2-40B4-BE49-F238E27FC236}">
                <a16:creationId xmlns:a16="http://schemas.microsoft.com/office/drawing/2014/main" id="{62076818-E5D8-CD4D-8A4D-7D57A1AF87C5}"/>
              </a:ext>
            </a:extLst>
          </p:cNvPr>
          <p:cNvPicPr>
            <a:picLocks noChangeAspect="1"/>
          </p:cNvPicPr>
          <p:nvPr/>
        </p:nvPicPr>
        <p:blipFill>
          <a:blip r:embed="rId4"/>
          <a:stretch>
            <a:fillRect/>
          </a:stretch>
        </p:blipFill>
        <p:spPr>
          <a:xfrm>
            <a:off x="1186595" y="4044195"/>
            <a:ext cx="215900" cy="215900"/>
          </a:xfrm>
          <a:prstGeom prst="rect">
            <a:avLst/>
          </a:prstGeom>
        </p:spPr>
      </p:pic>
      <p:pic>
        <p:nvPicPr>
          <p:cNvPr id="7" name="Picture 6">
            <a:extLst>
              <a:ext uri="{FF2B5EF4-FFF2-40B4-BE49-F238E27FC236}">
                <a16:creationId xmlns:a16="http://schemas.microsoft.com/office/drawing/2014/main" id="{76CE5E70-CC41-D141-A2AC-7ECDDE23E31D}"/>
              </a:ext>
            </a:extLst>
          </p:cNvPr>
          <p:cNvPicPr>
            <a:picLocks noChangeAspect="1"/>
          </p:cNvPicPr>
          <p:nvPr/>
        </p:nvPicPr>
        <p:blipFill>
          <a:blip r:embed="rId4"/>
          <a:stretch>
            <a:fillRect/>
          </a:stretch>
        </p:blipFill>
        <p:spPr>
          <a:xfrm>
            <a:off x="1186595" y="4671737"/>
            <a:ext cx="215900" cy="215900"/>
          </a:xfrm>
          <a:prstGeom prst="rect">
            <a:avLst/>
          </a:prstGeom>
        </p:spPr>
      </p:pic>
      <p:cxnSp>
        <p:nvCxnSpPr>
          <p:cNvPr id="8" name="Straight Connector 7">
            <a:extLst>
              <a:ext uri="{FF2B5EF4-FFF2-40B4-BE49-F238E27FC236}">
                <a16:creationId xmlns:a16="http://schemas.microsoft.com/office/drawing/2014/main" id="{2D5C7D0D-0788-5B43-B080-BCDEF2325A6F}"/>
              </a:ext>
            </a:extLst>
          </p:cNvPr>
          <p:cNvCxnSpPr/>
          <p:nvPr/>
        </p:nvCxnSpPr>
        <p:spPr>
          <a:xfrm>
            <a:off x="2743200" y="5619964"/>
            <a:ext cx="3657600" cy="0"/>
          </a:xfrm>
          <a:prstGeom prst="line">
            <a:avLst/>
          </a:prstGeom>
          <a:ln w="31750" cap="rnd">
            <a:solidFill>
              <a:srgbClr val="2263A6"/>
            </a:solidFill>
            <a:prstDash val="sysDot"/>
            <a:round/>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BF6D01F-C4B5-F74E-8832-1FE4441A2325}"/>
              </a:ext>
            </a:extLst>
          </p:cNvPr>
          <p:cNvPicPr>
            <a:picLocks noChangeAspect="1"/>
          </p:cNvPicPr>
          <p:nvPr/>
        </p:nvPicPr>
        <p:blipFill>
          <a:blip r:embed="rId5"/>
          <a:stretch>
            <a:fillRect/>
          </a:stretch>
        </p:blipFill>
        <p:spPr>
          <a:xfrm rot="19800000">
            <a:off x="-1583417" y="-1190538"/>
            <a:ext cx="3942850" cy="2058168"/>
          </a:xfrm>
          <a:prstGeom prst="rect">
            <a:avLst/>
          </a:prstGeom>
        </p:spPr>
      </p:pic>
    </p:spTree>
    <p:extLst>
      <p:ext uri="{BB962C8B-B14F-4D97-AF65-F5344CB8AC3E}">
        <p14:creationId xmlns:p14="http://schemas.microsoft.com/office/powerpoint/2010/main" val="337188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2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17271E5-5264-6E48-A271-0AD4C7D84731}"/>
              </a:ext>
            </a:extLst>
          </p:cNvPr>
          <p:cNvSpPr txBox="1"/>
          <p:nvPr/>
        </p:nvSpPr>
        <p:spPr>
          <a:xfrm>
            <a:off x="1114746" y="2612496"/>
            <a:ext cx="6914507" cy="1138773"/>
          </a:xfrm>
          <a:prstGeom prst="rect">
            <a:avLst/>
          </a:prstGeom>
          <a:noFill/>
        </p:spPr>
        <p:txBody>
          <a:bodyPr wrap="square" rtlCol="0">
            <a:spAutoFit/>
          </a:bodyPr>
          <a:lstStyle/>
          <a:p>
            <a:pPr algn="ctr">
              <a:spcAft>
                <a:spcPts val="600"/>
              </a:spcAft>
            </a:pPr>
            <a:r>
              <a:rPr lang="en-US" sz="2800" b="1" dirty="0" smtClean="0">
                <a:latin typeface="Arial" panose="020B0604020202020204" pitchFamily="34" charset="0"/>
                <a:cs typeface="Arial" panose="020B0604020202020204" pitchFamily="34" charset="0"/>
              </a:rPr>
              <a:t>Animated Today/Future </a:t>
            </a:r>
          </a:p>
          <a:p>
            <a:pPr algn="ctr">
              <a:spcAft>
                <a:spcPts val="600"/>
              </a:spcAft>
            </a:pPr>
            <a:r>
              <a:rPr lang="en-US" sz="1500" b="1" dirty="0" smtClean="0">
                <a:latin typeface="Arial" panose="020B0604020202020204" pitchFamily="34" charset="0"/>
                <a:cs typeface="Arial" panose="020B0604020202020204" pitchFamily="34" charset="0"/>
              </a:rPr>
              <a:t>The </a:t>
            </a:r>
            <a:r>
              <a:rPr lang="en-US" sz="1500" b="1" dirty="0">
                <a:latin typeface="Arial" panose="020B0604020202020204" pitchFamily="34" charset="0"/>
                <a:cs typeface="Arial" panose="020B0604020202020204" pitchFamily="34" charset="0"/>
              </a:rPr>
              <a:t>following two slides include animations of each feature/icon</a:t>
            </a:r>
          </a:p>
          <a:p>
            <a:pPr algn="ctr">
              <a:spcAft>
                <a:spcPts val="1200"/>
              </a:spcAft>
            </a:pPr>
            <a:r>
              <a:rPr lang="en-US" sz="1500" b="1" dirty="0">
                <a:latin typeface="Arial" panose="020B0604020202020204" pitchFamily="34" charset="0"/>
                <a:cs typeface="Arial" panose="020B0604020202020204" pitchFamily="34" charset="0"/>
              </a:rPr>
              <a:t>for added emphasis. Animations advance on click.</a:t>
            </a:r>
          </a:p>
        </p:txBody>
      </p:sp>
      <p:cxnSp>
        <p:nvCxnSpPr>
          <p:cNvPr id="8" name="Straight Connector 7">
            <a:extLst>
              <a:ext uri="{FF2B5EF4-FFF2-40B4-BE49-F238E27FC236}">
                <a16:creationId xmlns:a16="http://schemas.microsoft.com/office/drawing/2014/main" id="{2D5C7D0D-0788-5B43-B080-BCDEF2325A6F}"/>
              </a:ext>
            </a:extLst>
          </p:cNvPr>
          <p:cNvCxnSpPr/>
          <p:nvPr/>
        </p:nvCxnSpPr>
        <p:spPr>
          <a:xfrm>
            <a:off x="2743200" y="5763800"/>
            <a:ext cx="3657600" cy="0"/>
          </a:xfrm>
          <a:prstGeom prst="line">
            <a:avLst/>
          </a:prstGeom>
          <a:ln w="31750" cap="rnd">
            <a:solidFill>
              <a:srgbClr val="E61D2B"/>
            </a:solidFill>
            <a:prstDash val="sysDot"/>
            <a:round/>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BF6D01F-C4B5-F74E-8832-1FE4441A2325}"/>
              </a:ext>
            </a:extLst>
          </p:cNvPr>
          <p:cNvPicPr>
            <a:picLocks noChangeAspect="1"/>
          </p:cNvPicPr>
          <p:nvPr/>
        </p:nvPicPr>
        <p:blipFill>
          <a:blip r:embed="rId2"/>
          <a:stretch>
            <a:fillRect/>
          </a:stretch>
        </p:blipFill>
        <p:spPr>
          <a:xfrm rot="19800000">
            <a:off x="-1583417" y="-1190538"/>
            <a:ext cx="3942850" cy="2058168"/>
          </a:xfrm>
          <a:prstGeom prst="rect">
            <a:avLst/>
          </a:prstGeom>
        </p:spPr>
      </p:pic>
    </p:spTree>
    <p:extLst>
      <p:ext uri="{BB962C8B-B14F-4D97-AF65-F5344CB8AC3E}">
        <p14:creationId xmlns:p14="http://schemas.microsoft.com/office/powerpoint/2010/main" val="424223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2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17271E5-5264-6E48-A271-0AD4C7D84731}"/>
              </a:ext>
            </a:extLst>
          </p:cNvPr>
          <p:cNvSpPr txBox="1"/>
          <p:nvPr/>
        </p:nvSpPr>
        <p:spPr>
          <a:xfrm>
            <a:off x="1114746" y="722050"/>
            <a:ext cx="6914507" cy="846386"/>
          </a:xfrm>
          <a:prstGeom prst="rect">
            <a:avLst/>
          </a:prstGeom>
          <a:noFill/>
        </p:spPr>
        <p:txBody>
          <a:bodyPr wrap="square" rtlCol="0">
            <a:spAutoFit/>
          </a:bodyPr>
          <a:lstStyle/>
          <a:p>
            <a:pPr algn="ctr">
              <a:spcAft>
                <a:spcPts val="600"/>
              </a:spcAft>
            </a:pPr>
            <a:r>
              <a:rPr lang="en-US" sz="2800" b="1" dirty="0">
                <a:latin typeface="Arial" panose="020B0604020202020204" pitchFamily="34" charset="0"/>
                <a:cs typeface="Arial" panose="020B0604020202020204" pitchFamily="34" charset="0"/>
              </a:rPr>
              <a:t>Today</a:t>
            </a:r>
          </a:p>
          <a:p>
            <a:pPr algn="ctr">
              <a:spcAft>
                <a:spcPts val="1200"/>
              </a:spcAft>
            </a:pPr>
            <a:r>
              <a:rPr lang="en-US" sz="1500" b="1" dirty="0">
                <a:latin typeface="Arial" panose="020B0604020202020204" pitchFamily="34" charset="0"/>
                <a:cs typeface="Arial" panose="020B0604020202020204" pitchFamily="34" charset="0"/>
              </a:rPr>
              <a:t>Enjoy A Better, More Efficient and Collaborative Service Experience </a:t>
            </a:r>
          </a:p>
        </p:txBody>
      </p:sp>
      <p:cxnSp>
        <p:nvCxnSpPr>
          <p:cNvPr id="8" name="Straight Connector 7">
            <a:extLst>
              <a:ext uri="{FF2B5EF4-FFF2-40B4-BE49-F238E27FC236}">
                <a16:creationId xmlns:a16="http://schemas.microsoft.com/office/drawing/2014/main" id="{2D5C7D0D-0788-5B43-B080-BCDEF2325A6F}"/>
              </a:ext>
            </a:extLst>
          </p:cNvPr>
          <p:cNvCxnSpPr/>
          <p:nvPr/>
        </p:nvCxnSpPr>
        <p:spPr>
          <a:xfrm>
            <a:off x="2743200" y="5763800"/>
            <a:ext cx="3657600" cy="0"/>
          </a:xfrm>
          <a:prstGeom prst="line">
            <a:avLst/>
          </a:prstGeom>
          <a:ln w="31750" cap="rnd">
            <a:solidFill>
              <a:srgbClr val="E61D2B"/>
            </a:solidFill>
            <a:prstDash val="sysDot"/>
            <a:round/>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BF6D01F-C4B5-F74E-8832-1FE4441A2325}"/>
              </a:ext>
            </a:extLst>
          </p:cNvPr>
          <p:cNvPicPr>
            <a:picLocks noChangeAspect="1"/>
          </p:cNvPicPr>
          <p:nvPr/>
        </p:nvPicPr>
        <p:blipFill>
          <a:blip r:embed="rId3"/>
          <a:stretch>
            <a:fillRect/>
          </a:stretch>
        </p:blipFill>
        <p:spPr>
          <a:xfrm rot="19800000">
            <a:off x="-1583417" y="-1190538"/>
            <a:ext cx="3942850" cy="2058168"/>
          </a:xfrm>
          <a:prstGeom prst="rect">
            <a:avLst/>
          </a:prstGeom>
        </p:spPr>
      </p:pic>
      <p:grpSp>
        <p:nvGrpSpPr>
          <p:cNvPr id="6" name="Group 5">
            <a:extLst>
              <a:ext uri="{FF2B5EF4-FFF2-40B4-BE49-F238E27FC236}">
                <a16:creationId xmlns:a16="http://schemas.microsoft.com/office/drawing/2014/main" id="{C6280231-DCFB-6D4C-9238-C4120E1FAE24}"/>
              </a:ext>
            </a:extLst>
          </p:cNvPr>
          <p:cNvGrpSpPr/>
          <p:nvPr/>
        </p:nvGrpSpPr>
        <p:grpSpPr>
          <a:xfrm>
            <a:off x="2139563" y="1740992"/>
            <a:ext cx="1423788" cy="1821481"/>
            <a:chOff x="2139563" y="1740992"/>
            <a:chExt cx="1423788" cy="1821481"/>
          </a:xfrm>
        </p:grpSpPr>
        <p:pic>
          <p:nvPicPr>
            <p:cNvPr id="16" name="Picture 15">
              <a:extLst>
                <a:ext uri="{FF2B5EF4-FFF2-40B4-BE49-F238E27FC236}">
                  <a16:creationId xmlns:a16="http://schemas.microsoft.com/office/drawing/2014/main" id="{BC0BD43C-7750-C74D-A696-63B43E53832E}"/>
                </a:ext>
              </a:extLst>
            </p:cNvPr>
            <p:cNvPicPr>
              <a:picLocks noChangeAspect="1"/>
            </p:cNvPicPr>
            <p:nvPr/>
          </p:nvPicPr>
          <p:blipFill>
            <a:blip r:embed="rId4"/>
            <a:stretch>
              <a:fillRect/>
            </a:stretch>
          </p:blipFill>
          <p:spPr>
            <a:xfrm>
              <a:off x="2170166" y="1740992"/>
              <a:ext cx="1371600" cy="1371600"/>
            </a:xfrm>
            <a:prstGeom prst="rect">
              <a:avLst/>
            </a:prstGeom>
          </p:spPr>
        </p:pic>
        <p:sp>
          <p:nvSpPr>
            <p:cNvPr id="5" name="TextBox 4">
              <a:extLst>
                <a:ext uri="{FF2B5EF4-FFF2-40B4-BE49-F238E27FC236}">
                  <a16:creationId xmlns:a16="http://schemas.microsoft.com/office/drawing/2014/main" id="{56458C01-47C4-094E-A80B-A490F8979E08}"/>
                </a:ext>
              </a:extLst>
            </p:cNvPr>
            <p:cNvSpPr txBox="1"/>
            <p:nvPr/>
          </p:nvSpPr>
          <p:spPr>
            <a:xfrm>
              <a:off x="2139563" y="3162363"/>
              <a:ext cx="1423788" cy="400110"/>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Modern Platform</a:t>
              </a:r>
            </a:p>
            <a:p>
              <a:pPr algn="ctr"/>
              <a:r>
                <a:rPr lang="en-US" sz="1000" b="1" dirty="0">
                  <a:latin typeface="Arial" panose="020B0604020202020204" pitchFamily="34" charset="0"/>
                  <a:cs typeface="Arial" panose="020B0604020202020204" pitchFamily="34" charset="0"/>
                </a:rPr>
                <a:t>Improves Processes</a:t>
              </a:r>
            </a:p>
          </p:txBody>
        </p:sp>
      </p:grpSp>
      <p:grpSp>
        <p:nvGrpSpPr>
          <p:cNvPr id="7" name="Group 6">
            <a:extLst>
              <a:ext uri="{FF2B5EF4-FFF2-40B4-BE49-F238E27FC236}">
                <a16:creationId xmlns:a16="http://schemas.microsoft.com/office/drawing/2014/main" id="{3B3C7F6F-98D0-404F-A710-768880D2263C}"/>
              </a:ext>
            </a:extLst>
          </p:cNvPr>
          <p:cNvGrpSpPr/>
          <p:nvPr/>
        </p:nvGrpSpPr>
        <p:grpSpPr>
          <a:xfrm>
            <a:off x="3746293" y="1740992"/>
            <a:ext cx="1651414" cy="1821481"/>
            <a:chOff x="3746293" y="1740992"/>
            <a:chExt cx="1651414" cy="1821481"/>
          </a:xfrm>
        </p:grpSpPr>
        <p:pic>
          <p:nvPicPr>
            <p:cNvPr id="17" name="Picture 16">
              <a:extLst>
                <a:ext uri="{FF2B5EF4-FFF2-40B4-BE49-F238E27FC236}">
                  <a16:creationId xmlns:a16="http://schemas.microsoft.com/office/drawing/2014/main" id="{E4F9FA5D-E9E8-D34E-82ED-7C2A862F40A1}"/>
                </a:ext>
              </a:extLst>
            </p:cNvPr>
            <p:cNvPicPr>
              <a:picLocks noChangeAspect="1"/>
            </p:cNvPicPr>
            <p:nvPr/>
          </p:nvPicPr>
          <p:blipFill>
            <a:blip r:embed="rId5"/>
            <a:stretch>
              <a:fillRect/>
            </a:stretch>
          </p:blipFill>
          <p:spPr>
            <a:xfrm>
              <a:off x="3886199" y="1740992"/>
              <a:ext cx="1371600" cy="1371600"/>
            </a:xfrm>
            <a:prstGeom prst="rect">
              <a:avLst/>
            </a:prstGeom>
          </p:spPr>
        </p:pic>
        <p:sp>
          <p:nvSpPr>
            <p:cNvPr id="18" name="TextBox 17">
              <a:extLst>
                <a:ext uri="{FF2B5EF4-FFF2-40B4-BE49-F238E27FC236}">
                  <a16:creationId xmlns:a16="http://schemas.microsoft.com/office/drawing/2014/main" id="{2205E038-A5F4-C048-8C71-8520A9EDB940}"/>
                </a:ext>
              </a:extLst>
            </p:cNvPr>
            <p:cNvSpPr txBox="1"/>
            <p:nvPr/>
          </p:nvSpPr>
          <p:spPr>
            <a:xfrm>
              <a:off x="3746293" y="3162363"/>
              <a:ext cx="1651414" cy="400110"/>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Faster Service Call with</a:t>
              </a:r>
            </a:p>
            <a:p>
              <a:pPr algn="ctr"/>
              <a:r>
                <a:rPr lang="en-US" sz="1000" b="1" dirty="0">
                  <a:latin typeface="Arial" panose="020B0604020202020204" pitchFamily="34" charset="0"/>
                  <a:cs typeface="Arial" panose="020B0604020202020204" pitchFamily="34" charset="0"/>
                </a:rPr>
                <a:t>Archived Outlet Info</a:t>
              </a:r>
            </a:p>
          </p:txBody>
        </p:sp>
      </p:grpSp>
      <p:grpSp>
        <p:nvGrpSpPr>
          <p:cNvPr id="9" name="Group 8">
            <a:extLst>
              <a:ext uri="{FF2B5EF4-FFF2-40B4-BE49-F238E27FC236}">
                <a16:creationId xmlns:a16="http://schemas.microsoft.com/office/drawing/2014/main" id="{EC99DBA2-8659-724C-ABE2-D5BA23E793D8}"/>
              </a:ext>
            </a:extLst>
          </p:cNvPr>
          <p:cNvGrpSpPr/>
          <p:nvPr/>
        </p:nvGrpSpPr>
        <p:grpSpPr>
          <a:xfrm>
            <a:off x="5596844" y="1740992"/>
            <a:ext cx="1378102" cy="1821481"/>
            <a:chOff x="5596844" y="1740992"/>
            <a:chExt cx="1378102" cy="1821481"/>
          </a:xfrm>
        </p:grpSpPr>
        <p:pic>
          <p:nvPicPr>
            <p:cNvPr id="15" name="Picture 14">
              <a:extLst>
                <a:ext uri="{FF2B5EF4-FFF2-40B4-BE49-F238E27FC236}">
                  <a16:creationId xmlns:a16="http://schemas.microsoft.com/office/drawing/2014/main" id="{746AE7FD-6EE0-F04A-A3EB-055984DB5A91}"/>
                </a:ext>
              </a:extLst>
            </p:cNvPr>
            <p:cNvPicPr>
              <a:picLocks noChangeAspect="1"/>
            </p:cNvPicPr>
            <p:nvPr/>
          </p:nvPicPr>
          <p:blipFill>
            <a:blip r:embed="rId6"/>
            <a:stretch>
              <a:fillRect/>
            </a:stretch>
          </p:blipFill>
          <p:spPr>
            <a:xfrm>
              <a:off x="5596844" y="1740992"/>
              <a:ext cx="1371600" cy="1371600"/>
            </a:xfrm>
            <a:prstGeom prst="rect">
              <a:avLst/>
            </a:prstGeom>
          </p:spPr>
        </p:pic>
        <p:sp>
          <p:nvSpPr>
            <p:cNvPr id="19" name="TextBox 18">
              <a:extLst>
                <a:ext uri="{FF2B5EF4-FFF2-40B4-BE49-F238E27FC236}">
                  <a16:creationId xmlns:a16="http://schemas.microsoft.com/office/drawing/2014/main" id="{2126D442-A7AE-CD4C-B952-507F0308A2B2}"/>
                </a:ext>
              </a:extLst>
            </p:cNvPr>
            <p:cNvSpPr txBox="1"/>
            <p:nvPr/>
          </p:nvSpPr>
          <p:spPr>
            <a:xfrm>
              <a:off x="5642529" y="3162363"/>
              <a:ext cx="1332417" cy="400110"/>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Text/Email for</a:t>
              </a:r>
            </a:p>
            <a:p>
              <a:pPr algn="ctr"/>
              <a:r>
                <a:rPr lang="en-US" sz="1000" b="1" dirty="0">
                  <a:latin typeface="Arial" panose="020B0604020202020204" pitchFamily="34" charset="0"/>
                  <a:cs typeface="Arial" panose="020B0604020202020204" pitchFamily="34" charset="0"/>
                </a:rPr>
                <a:t>Service Call Status</a:t>
              </a:r>
            </a:p>
          </p:txBody>
        </p:sp>
      </p:grpSp>
      <p:grpSp>
        <p:nvGrpSpPr>
          <p:cNvPr id="22" name="Group 21">
            <a:extLst>
              <a:ext uri="{FF2B5EF4-FFF2-40B4-BE49-F238E27FC236}">
                <a16:creationId xmlns:a16="http://schemas.microsoft.com/office/drawing/2014/main" id="{FEC23BA6-FFDC-8B4E-AD03-269772D3A68B}"/>
              </a:ext>
            </a:extLst>
          </p:cNvPr>
          <p:cNvGrpSpPr/>
          <p:nvPr/>
        </p:nvGrpSpPr>
        <p:grpSpPr>
          <a:xfrm>
            <a:off x="2827494" y="3694436"/>
            <a:ext cx="1731564" cy="1820978"/>
            <a:chOff x="2827494" y="3694436"/>
            <a:chExt cx="1731564" cy="1820978"/>
          </a:xfrm>
        </p:grpSpPr>
        <p:pic>
          <p:nvPicPr>
            <p:cNvPr id="10" name="Picture 9">
              <a:extLst>
                <a:ext uri="{FF2B5EF4-FFF2-40B4-BE49-F238E27FC236}">
                  <a16:creationId xmlns:a16="http://schemas.microsoft.com/office/drawing/2014/main" id="{8723492D-67EC-5F44-A4FD-4B0EB696F26C}"/>
                </a:ext>
              </a:extLst>
            </p:cNvPr>
            <p:cNvPicPr>
              <a:picLocks noChangeAspect="1"/>
            </p:cNvPicPr>
            <p:nvPr/>
          </p:nvPicPr>
          <p:blipFill>
            <a:blip r:embed="rId7"/>
            <a:stretch>
              <a:fillRect/>
            </a:stretch>
          </p:blipFill>
          <p:spPr>
            <a:xfrm>
              <a:off x="3028182" y="3694436"/>
              <a:ext cx="1376988" cy="1371600"/>
            </a:xfrm>
            <a:prstGeom prst="rect">
              <a:avLst/>
            </a:prstGeom>
          </p:spPr>
        </p:pic>
        <p:sp>
          <p:nvSpPr>
            <p:cNvPr id="20" name="TextBox 19">
              <a:extLst>
                <a:ext uri="{FF2B5EF4-FFF2-40B4-BE49-F238E27FC236}">
                  <a16:creationId xmlns:a16="http://schemas.microsoft.com/office/drawing/2014/main" id="{DDD8A56F-9378-9745-946D-20004F3ACB67}"/>
                </a:ext>
              </a:extLst>
            </p:cNvPr>
            <p:cNvSpPr txBox="1"/>
            <p:nvPr/>
          </p:nvSpPr>
          <p:spPr>
            <a:xfrm>
              <a:off x="2827494" y="5115304"/>
              <a:ext cx="1731564" cy="400110"/>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35% of Service Calls</a:t>
              </a:r>
            </a:p>
            <a:p>
              <a:pPr algn="ctr"/>
              <a:r>
                <a:rPr lang="en-US" sz="1000" b="1" dirty="0">
                  <a:latin typeface="Arial" panose="020B0604020202020204" pitchFamily="34" charset="0"/>
                  <a:cs typeface="Arial" panose="020B0604020202020204" pitchFamily="34" charset="0"/>
                </a:rPr>
                <a:t>Resolved Over the Phone</a:t>
              </a:r>
            </a:p>
          </p:txBody>
        </p:sp>
      </p:grpSp>
      <p:grpSp>
        <p:nvGrpSpPr>
          <p:cNvPr id="23" name="Group 22">
            <a:extLst>
              <a:ext uri="{FF2B5EF4-FFF2-40B4-BE49-F238E27FC236}">
                <a16:creationId xmlns:a16="http://schemas.microsoft.com/office/drawing/2014/main" id="{2F1D7D1D-DA5F-754B-9899-82A084EF9E73}"/>
              </a:ext>
            </a:extLst>
          </p:cNvPr>
          <p:cNvGrpSpPr/>
          <p:nvPr/>
        </p:nvGrpSpPr>
        <p:grpSpPr>
          <a:xfrm>
            <a:off x="4736556" y="3694436"/>
            <a:ext cx="1386919" cy="1665862"/>
            <a:chOff x="4736556" y="3694436"/>
            <a:chExt cx="1386919" cy="1665862"/>
          </a:xfrm>
        </p:grpSpPr>
        <p:pic>
          <p:nvPicPr>
            <p:cNvPr id="12" name="Picture 11">
              <a:extLst>
                <a:ext uri="{FF2B5EF4-FFF2-40B4-BE49-F238E27FC236}">
                  <a16:creationId xmlns:a16="http://schemas.microsoft.com/office/drawing/2014/main" id="{A020AA49-5537-BF46-81E5-A7229FCEA1AE}"/>
                </a:ext>
              </a:extLst>
            </p:cNvPr>
            <p:cNvPicPr>
              <a:picLocks noChangeAspect="1"/>
            </p:cNvPicPr>
            <p:nvPr/>
          </p:nvPicPr>
          <p:blipFill>
            <a:blip r:embed="rId8"/>
            <a:stretch>
              <a:fillRect/>
            </a:stretch>
          </p:blipFill>
          <p:spPr>
            <a:xfrm>
              <a:off x="4744215" y="3694436"/>
              <a:ext cx="1371600" cy="1371600"/>
            </a:xfrm>
            <a:prstGeom prst="rect">
              <a:avLst/>
            </a:prstGeom>
          </p:spPr>
        </p:pic>
        <p:sp>
          <p:nvSpPr>
            <p:cNvPr id="21" name="TextBox 20">
              <a:extLst>
                <a:ext uri="{FF2B5EF4-FFF2-40B4-BE49-F238E27FC236}">
                  <a16:creationId xmlns:a16="http://schemas.microsoft.com/office/drawing/2014/main" id="{30CBAA4E-37FC-854E-819C-FDA4216795EA}"/>
                </a:ext>
              </a:extLst>
            </p:cNvPr>
            <p:cNvSpPr txBox="1"/>
            <p:nvPr/>
          </p:nvSpPr>
          <p:spPr>
            <a:xfrm>
              <a:off x="4736556" y="5114077"/>
              <a:ext cx="1386919" cy="246221"/>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24/7/365 Assistance</a:t>
              </a:r>
            </a:p>
          </p:txBody>
        </p:sp>
      </p:grpSp>
    </p:spTree>
    <p:extLst>
      <p:ext uri="{BB962C8B-B14F-4D97-AF65-F5344CB8AC3E}">
        <p14:creationId xmlns:p14="http://schemas.microsoft.com/office/powerpoint/2010/main" val="415202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2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autoRev="1" fill="hold" nodeType="clickEffect" p14:presetBounceEnd="50000">
                                      <p:stCondLst>
                                        <p:cond delay="0"/>
                                      </p:stCondLst>
                                      <p:childTnLst>
                                        <p:animScale p14:bounceEnd="50000">
                                          <p:cBhvr>
                                            <p:cTn id="12" dur="500" fill="hold"/>
                                            <p:tgtEl>
                                              <p:spTgt spid="6"/>
                                            </p:tgtEl>
                                          </p:cBhvr>
                                          <p:by x="110000" y="110000"/>
                                        </p:animScale>
                                      </p:childTnLst>
                                    </p:cTn>
                                  </p:par>
                                </p:childTnLst>
                              </p:cTn>
                            </p:par>
                          </p:childTnLst>
                        </p:cTn>
                      </p:par>
                      <p:par>
                        <p:cTn id="13" fill="hold">
                          <p:stCondLst>
                            <p:cond delay="indefinite"/>
                          </p:stCondLst>
                          <p:childTnLst>
                            <p:par>
                              <p:cTn id="14" fill="hold">
                                <p:stCondLst>
                                  <p:cond delay="0"/>
                                </p:stCondLst>
                                <p:childTnLst>
                                  <p:par>
                                    <p:cTn id="15" presetID="6" presetClass="emph" presetSubtype="0" autoRev="1" fill="hold" nodeType="clickEffect" p14:presetBounceEnd="50000">
                                      <p:stCondLst>
                                        <p:cond delay="0"/>
                                      </p:stCondLst>
                                      <p:childTnLst>
                                        <p:animScale p14:bounceEnd="50000">
                                          <p:cBhvr>
                                            <p:cTn id="16" dur="500" fill="hold"/>
                                            <p:tgtEl>
                                              <p:spTgt spid="7"/>
                                            </p:tgtEl>
                                          </p:cBhvr>
                                          <p:by x="110000" y="110000"/>
                                        </p:animScale>
                                      </p:childTnLst>
                                    </p:cTn>
                                  </p:par>
                                </p:childTnLst>
                              </p:cTn>
                            </p:par>
                          </p:childTnLst>
                        </p:cTn>
                      </p:par>
                      <p:par>
                        <p:cTn id="17" fill="hold">
                          <p:stCondLst>
                            <p:cond delay="indefinite"/>
                          </p:stCondLst>
                          <p:childTnLst>
                            <p:par>
                              <p:cTn id="18" fill="hold">
                                <p:stCondLst>
                                  <p:cond delay="0"/>
                                </p:stCondLst>
                                <p:childTnLst>
                                  <p:par>
                                    <p:cTn id="19" presetID="6" presetClass="emph" presetSubtype="0" autoRev="1" fill="hold" nodeType="clickEffect" p14:presetBounceEnd="50000">
                                      <p:stCondLst>
                                        <p:cond delay="0"/>
                                      </p:stCondLst>
                                      <p:childTnLst>
                                        <p:animScale p14:bounceEnd="50000">
                                          <p:cBhvr>
                                            <p:cTn id="20" dur="500" fill="hold"/>
                                            <p:tgtEl>
                                              <p:spTgt spid="9"/>
                                            </p:tgtEl>
                                          </p:cBhvr>
                                          <p:by x="110000" y="110000"/>
                                        </p:animScale>
                                      </p:childTnLst>
                                    </p:cTn>
                                  </p:par>
                                </p:childTnLst>
                              </p:cTn>
                            </p:par>
                          </p:childTnLst>
                        </p:cTn>
                      </p:par>
                      <p:par>
                        <p:cTn id="21" fill="hold">
                          <p:stCondLst>
                            <p:cond delay="indefinite"/>
                          </p:stCondLst>
                          <p:childTnLst>
                            <p:par>
                              <p:cTn id="22" fill="hold">
                                <p:stCondLst>
                                  <p:cond delay="0"/>
                                </p:stCondLst>
                                <p:childTnLst>
                                  <p:par>
                                    <p:cTn id="23" presetID="6" presetClass="emph" presetSubtype="0" autoRev="1" fill="hold" nodeType="clickEffect" p14:presetBounceEnd="50000">
                                      <p:stCondLst>
                                        <p:cond delay="0"/>
                                      </p:stCondLst>
                                      <p:childTnLst>
                                        <p:animScale p14:bounceEnd="50000">
                                          <p:cBhvr>
                                            <p:cTn id="24" dur="500" fill="hold"/>
                                            <p:tgtEl>
                                              <p:spTgt spid="22"/>
                                            </p:tgtEl>
                                          </p:cBhvr>
                                          <p:by x="110000" y="110000"/>
                                        </p:animScale>
                                      </p:childTnLst>
                                    </p:cTn>
                                  </p:par>
                                </p:childTnLst>
                              </p:cTn>
                            </p:par>
                          </p:childTnLst>
                        </p:cTn>
                      </p:par>
                      <p:par>
                        <p:cTn id="25" fill="hold">
                          <p:stCondLst>
                            <p:cond delay="indefinite"/>
                          </p:stCondLst>
                          <p:childTnLst>
                            <p:par>
                              <p:cTn id="26" fill="hold">
                                <p:stCondLst>
                                  <p:cond delay="0"/>
                                </p:stCondLst>
                                <p:childTnLst>
                                  <p:par>
                                    <p:cTn id="27" presetID="6" presetClass="emph" presetSubtype="0" autoRev="1" fill="hold" nodeType="clickEffect" p14:presetBounceEnd="50000">
                                      <p:stCondLst>
                                        <p:cond delay="0"/>
                                      </p:stCondLst>
                                      <p:childTnLst>
                                        <p:animScale p14:bounceEnd="50000">
                                          <p:cBhvr>
                                            <p:cTn id="28" dur="500" fill="hold"/>
                                            <p:tgtEl>
                                              <p:spTgt spid="2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autoRev="1" fill="hold" nodeType="clickEffect">
                                      <p:stCondLst>
                                        <p:cond delay="0"/>
                                      </p:stCondLst>
                                      <p:childTnLst>
                                        <p:animScale>
                                          <p:cBhvr>
                                            <p:cTn id="12" dur="500" fill="hold"/>
                                            <p:tgtEl>
                                              <p:spTgt spid="6"/>
                                            </p:tgtEl>
                                          </p:cBhvr>
                                          <p:by x="110000" y="110000"/>
                                        </p:animScale>
                                      </p:childTnLst>
                                    </p:cTn>
                                  </p:par>
                                </p:childTnLst>
                              </p:cTn>
                            </p:par>
                          </p:childTnLst>
                        </p:cTn>
                      </p:par>
                      <p:par>
                        <p:cTn id="13" fill="hold">
                          <p:stCondLst>
                            <p:cond delay="indefinite"/>
                          </p:stCondLst>
                          <p:childTnLst>
                            <p:par>
                              <p:cTn id="14" fill="hold">
                                <p:stCondLst>
                                  <p:cond delay="0"/>
                                </p:stCondLst>
                                <p:childTnLst>
                                  <p:par>
                                    <p:cTn id="15" presetID="6" presetClass="emph" presetSubtype="0" autoRev="1" fill="hold" nodeType="clickEffect">
                                      <p:stCondLst>
                                        <p:cond delay="0"/>
                                      </p:stCondLst>
                                      <p:childTnLst>
                                        <p:animScale>
                                          <p:cBhvr>
                                            <p:cTn id="16" dur="500" fill="hold"/>
                                            <p:tgtEl>
                                              <p:spTgt spid="7"/>
                                            </p:tgtEl>
                                          </p:cBhvr>
                                          <p:by x="110000" y="110000"/>
                                        </p:animScale>
                                      </p:childTnLst>
                                    </p:cTn>
                                  </p:par>
                                </p:childTnLst>
                              </p:cTn>
                            </p:par>
                          </p:childTnLst>
                        </p:cTn>
                      </p:par>
                      <p:par>
                        <p:cTn id="17" fill="hold">
                          <p:stCondLst>
                            <p:cond delay="indefinite"/>
                          </p:stCondLst>
                          <p:childTnLst>
                            <p:par>
                              <p:cTn id="18" fill="hold">
                                <p:stCondLst>
                                  <p:cond delay="0"/>
                                </p:stCondLst>
                                <p:childTnLst>
                                  <p:par>
                                    <p:cTn id="19" presetID="6" presetClass="emph" presetSubtype="0" autoRev="1" fill="hold" nodeType="clickEffect">
                                      <p:stCondLst>
                                        <p:cond delay="0"/>
                                      </p:stCondLst>
                                      <p:childTnLst>
                                        <p:animScale>
                                          <p:cBhvr>
                                            <p:cTn id="20" dur="500" fill="hold"/>
                                            <p:tgtEl>
                                              <p:spTgt spid="9"/>
                                            </p:tgtEl>
                                          </p:cBhvr>
                                          <p:by x="110000" y="110000"/>
                                        </p:animScale>
                                      </p:childTnLst>
                                    </p:cTn>
                                  </p:par>
                                </p:childTnLst>
                              </p:cTn>
                            </p:par>
                          </p:childTnLst>
                        </p:cTn>
                      </p:par>
                      <p:par>
                        <p:cTn id="21" fill="hold">
                          <p:stCondLst>
                            <p:cond delay="indefinite"/>
                          </p:stCondLst>
                          <p:childTnLst>
                            <p:par>
                              <p:cTn id="22" fill="hold">
                                <p:stCondLst>
                                  <p:cond delay="0"/>
                                </p:stCondLst>
                                <p:childTnLst>
                                  <p:par>
                                    <p:cTn id="23" presetID="6" presetClass="emph" presetSubtype="0" autoRev="1" fill="hold" nodeType="clickEffect">
                                      <p:stCondLst>
                                        <p:cond delay="0"/>
                                      </p:stCondLst>
                                      <p:childTnLst>
                                        <p:animScale>
                                          <p:cBhvr>
                                            <p:cTn id="24" dur="500" fill="hold"/>
                                            <p:tgtEl>
                                              <p:spTgt spid="22"/>
                                            </p:tgtEl>
                                          </p:cBhvr>
                                          <p:by x="110000" y="110000"/>
                                        </p:animScale>
                                      </p:childTnLst>
                                    </p:cTn>
                                  </p:par>
                                </p:childTnLst>
                              </p:cTn>
                            </p:par>
                          </p:childTnLst>
                        </p:cTn>
                      </p:par>
                      <p:par>
                        <p:cTn id="25" fill="hold">
                          <p:stCondLst>
                            <p:cond delay="indefinite"/>
                          </p:stCondLst>
                          <p:childTnLst>
                            <p:par>
                              <p:cTn id="26" fill="hold">
                                <p:stCondLst>
                                  <p:cond delay="0"/>
                                </p:stCondLst>
                                <p:childTnLst>
                                  <p:par>
                                    <p:cTn id="27" presetID="6" presetClass="emph" presetSubtype="0" autoRev="1" fill="hold" nodeType="clickEffect">
                                      <p:stCondLst>
                                        <p:cond delay="0"/>
                                      </p:stCondLst>
                                      <p:childTnLst>
                                        <p:animScale>
                                          <p:cBhvr>
                                            <p:cTn id="28" dur="500" fill="hold"/>
                                            <p:tgtEl>
                                              <p:spTgt spid="2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BF6D01F-C4B5-F74E-8832-1FE4441A2325}"/>
              </a:ext>
            </a:extLst>
          </p:cNvPr>
          <p:cNvPicPr>
            <a:picLocks noChangeAspect="1"/>
          </p:cNvPicPr>
          <p:nvPr/>
        </p:nvPicPr>
        <p:blipFill>
          <a:blip r:embed="rId3"/>
          <a:stretch>
            <a:fillRect/>
          </a:stretch>
        </p:blipFill>
        <p:spPr>
          <a:xfrm rot="19800000">
            <a:off x="-1583417" y="-1190538"/>
            <a:ext cx="3942850" cy="2058168"/>
          </a:xfrm>
          <a:prstGeom prst="rect">
            <a:avLst/>
          </a:prstGeom>
        </p:spPr>
      </p:pic>
      <p:sp>
        <p:nvSpPr>
          <p:cNvPr id="18" name="TextBox 17">
            <a:extLst>
              <a:ext uri="{FF2B5EF4-FFF2-40B4-BE49-F238E27FC236}">
                <a16:creationId xmlns:a16="http://schemas.microsoft.com/office/drawing/2014/main" id="{A53F2A22-7634-CD4D-86D5-46A00BA8EE09}"/>
              </a:ext>
            </a:extLst>
          </p:cNvPr>
          <p:cNvSpPr txBox="1"/>
          <p:nvPr/>
        </p:nvSpPr>
        <p:spPr>
          <a:xfrm>
            <a:off x="834776" y="722050"/>
            <a:ext cx="7474449" cy="830997"/>
          </a:xfrm>
          <a:prstGeom prst="rect">
            <a:avLst/>
          </a:prstGeom>
          <a:noFill/>
        </p:spPr>
        <p:txBody>
          <a:bodyPr wrap="square" rtlCol="0">
            <a:spAutoFit/>
          </a:bodyPr>
          <a:lstStyle/>
          <a:p>
            <a:pPr algn="ctr">
              <a:spcAft>
                <a:spcPts val="600"/>
              </a:spcAft>
            </a:pPr>
            <a:r>
              <a:rPr lang="en-US" sz="2800" b="1" dirty="0">
                <a:latin typeface="Arial" panose="020B0604020202020204" pitchFamily="34" charset="0"/>
                <a:cs typeface="Arial" panose="020B0604020202020204" pitchFamily="34" charset="0"/>
              </a:rPr>
              <a:t>Future</a:t>
            </a:r>
          </a:p>
          <a:p>
            <a:pPr algn="ctr">
              <a:spcAft>
                <a:spcPts val="1200"/>
              </a:spcAft>
            </a:pPr>
            <a:r>
              <a:rPr lang="en-US" sz="1500" b="1" dirty="0">
                <a:latin typeface="Arial" panose="020B0604020202020204" pitchFamily="34" charset="0"/>
                <a:cs typeface="Arial" panose="020B0604020202020204" pitchFamily="34" charset="0"/>
              </a:rPr>
              <a:t>Really Enjoy A Better, More Efficient and Collaborative Service Experience</a:t>
            </a:r>
          </a:p>
        </p:txBody>
      </p:sp>
      <p:cxnSp>
        <p:nvCxnSpPr>
          <p:cNvPr id="25" name="Straight Connector 24">
            <a:extLst>
              <a:ext uri="{FF2B5EF4-FFF2-40B4-BE49-F238E27FC236}">
                <a16:creationId xmlns:a16="http://schemas.microsoft.com/office/drawing/2014/main" id="{CE3AB637-31DC-954D-B98A-9AD0C513C662}"/>
              </a:ext>
            </a:extLst>
          </p:cNvPr>
          <p:cNvCxnSpPr/>
          <p:nvPr/>
        </p:nvCxnSpPr>
        <p:spPr>
          <a:xfrm>
            <a:off x="2743200" y="5763800"/>
            <a:ext cx="3657600" cy="0"/>
          </a:xfrm>
          <a:prstGeom prst="line">
            <a:avLst/>
          </a:prstGeom>
          <a:ln w="31750" cap="rnd">
            <a:solidFill>
              <a:srgbClr val="E61D2B"/>
            </a:solidFill>
            <a:prstDash val="sysDot"/>
            <a:round/>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36664C9A-AED8-C346-8A9F-EA8F175AFC4D}"/>
              </a:ext>
            </a:extLst>
          </p:cNvPr>
          <p:cNvGrpSpPr/>
          <p:nvPr/>
        </p:nvGrpSpPr>
        <p:grpSpPr>
          <a:xfrm>
            <a:off x="2053802" y="1740992"/>
            <a:ext cx="1595310" cy="1821481"/>
            <a:chOff x="2053802" y="1740992"/>
            <a:chExt cx="1595310" cy="1821481"/>
          </a:xfrm>
        </p:grpSpPr>
        <p:pic>
          <p:nvPicPr>
            <p:cNvPr id="29" name="Picture 28">
              <a:extLst>
                <a:ext uri="{FF2B5EF4-FFF2-40B4-BE49-F238E27FC236}">
                  <a16:creationId xmlns:a16="http://schemas.microsoft.com/office/drawing/2014/main" id="{881E33AD-A4D2-F248-9485-98339B3DB0BB}"/>
                </a:ext>
              </a:extLst>
            </p:cNvPr>
            <p:cNvPicPr>
              <a:picLocks noChangeAspect="1"/>
            </p:cNvPicPr>
            <p:nvPr/>
          </p:nvPicPr>
          <p:blipFill>
            <a:blip r:embed="rId4"/>
            <a:stretch>
              <a:fillRect/>
            </a:stretch>
          </p:blipFill>
          <p:spPr>
            <a:xfrm>
              <a:off x="2170166" y="1740992"/>
              <a:ext cx="1371600" cy="1371600"/>
            </a:xfrm>
            <a:prstGeom prst="rect">
              <a:avLst/>
            </a:prstGeom>
          </p:spPr>
        </p:pic>
        <p:sp>
          <p:nvSpPr>
            <p:cNvPr id="31" name="TextBox 30">
              <a:extLst>
                <a:ext uri="{FF2B5EF4-FFF2-40B4-BE49-F238E27FC236}">
                  <a16:creationId xmlns:a16="http://schemas.microsoft.com/office/drawing/2014/main" id="{EC6FA7D5-4072-D74D-BB81-0BC6FCFA88F8}"/>
                </a:ext>
              </a:extLst>
            </p:cNvPr>
            <p:cNvSpPr txBox="1"/>
            <p:nvPr/>
          </p:nvSpPr>
          <p:spPr>
            <a:xfrm>
              <a:off x="2053802" y="3162363"/>
              <a:ext cx="1595310" cy="400110"/>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Customer Portal with</a:t>
              </a:r>
            </a:p>
            <a:p>
              <a:pPr algn="ctr"/>
              <a:r>
                <a:rPr lang="en-US" sz="1000" b="1" dirty="0">
                  <a:latin typeface="Arial" panose="020B0604020202020204" pitchFamily="34" charset="0"/>
                  <a:cs typeface="Arial" panose="020B0604020202020204" pitchFamily="34" charset="0"/>
                </a:rPr>
                <a:t>Self-Serve Capabilities</a:t>
              </a:r>
            </a:p>
          </p:txBody>
        </p:sp>
      </p:grpSp>
      <p:grpSp>
        <p:nvGrpSpPr>
          <p:cNvPr id="3" name="Group 2">
            <a:extLst>
              <a:ext uri="{FF2B5EF4-FFF2-40B4-BE49-F238E27FC236}">
                <a16:creationId xmlns:a16="http://schemas.microsoft.com/office/drawing/2014/main" id="{A48A72CE-55D3-E940-B90F-4BE31B6B74D0}"/>
              </a:ext>
            </a:extLst>
          </p:cNvPr>
          <p:cNvGrpSpPr/>
          <p:nvPr/>
        </p:nvGrpSpPr>
        <p:grpSpPr>
          <a:xfrm>
            <a:off x="3852892" y="1740992"/>
            <a:ext cx="1438215" cy="1821481"/>
            <a:chOff x="3852892" y="1740992"/>
            <a:chExt cx="1438215" cy="1821481"/>
          </a:xfrm>
        </p:grpSpPr>
        <p:pic>
          <p:nvPicPr>
            <p:cNvPr id="30" name="Picture 29">
              <a:extLst>
                <a:ext uri="{FF2B5EF4-FFF2-40B4-BE49-F238E27FC236}">
                  <a16:creationId xmlns:a16="http://schemas.microsoft.com/office/drawing/2014/main" id="{7A356CB3-E483-E54B-934E-503DC8F9227F}"/>
                </a:ext>
              </a:extLst>
            </p:cNvPr>
            <p:cNvPicPr>
              <a:picLocks noChangeAspect="1"/>
            </p:cNvPicPr>
            <p:nvPr/>
          </p:nvPicPr>
          <p:blipFill>
            <a:blip r:embed="rId5"/>
            <a:stretch>
              <a:fillRect/>
            </a:stretch>
          </p:blipFill>
          <p:spPr>
            <a:xfrm>
              <a:off x="3886199" y="1740992"/>
              <a:ext cx="1371600" cy="1371600"/>
            </a:xfrm>
            <a:prstGeom prst="rect">
              <a:avLst/>
            </a:prstGeom>
          </p:spPr>
        </p:pic>
        <p:sp>
          <p:nvSpPr>
            <p:cNvPr id="32" name="TextBox 31">
              <a:extLst>
                <a:ext uri="{FF2B5EF4-FFF2-40B4-BE49-F238E27FC236}">
                  <a16:creationId xmlns:a16="http://schemas.microsoft.com/office/drawing/2014/main" id="{A477F8CD-0F25-BC46-9D61-C9C0F9AEC327}"/>
                </a:ext>
              </a:extLst>
            </p:cNvPr>
            <p:cNvSpPr txBox="1"/>
            <p:nvPr/>
          </p:nvSpPr>
          <p:spPr>
            <a:xfrm>
              <a:off x="3852892" y="3162363"/>
              <a:ext cx="1438215" cy="400110"/>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Access to Real-Time</a:t>
              </a:r>
            </a:p>
            <a:p>
              <a:pPr algn="ctr"/>
              <a:r>
                <a:rPr lang="en-US" sz="1000" b="1" dirty="0">
                  <a:latin typeface="Arial" panose="020B0604020202020204" pitchFamily="34" charset="0"/>
                  <a:cs typeface="Arial" panose="020B0604020202020204" pitchFamily="34" charset="0"/>
                </a:rPr>
                <a:t>Account Information</a:t>
              </a:r>
            </a:p>
          </p:txBody>
        </p:sp>
      </p:grpSp>
      <p:grpSp>
        <p:nvGrpSpPr>
          <p:cNvPr id="5" name="Group 4">
            <a:extLst>
              <a:ext uri="{FF2B5EF4-FFF2-40B4-BE49-F238E27FC236}">
                <a16:creationId xmlns:a16="http://schemas.microsoft.com/office/drawing/2014/main" id="{BAB824AE-F851-6747-BC45-440B84A920E2}"/>
              </a:ext>
            </a:extLst>
          </p:cNvPr>
          <p:cNvGrpSpPr/>
          <p:nvPr/>
        </p:nvGrpSpPr>
        <p:grpSpPr>
          <a:xfrm>
            <a:off x="5596844" y="1740992"/>
            <a:ext cx="1371600" cy="1667592"/>
            <a:chOff x="5596844" y="1740992"/>
            <a:chExt cx="1371600" cy="1667592"/>
          </a:xfrm>
        </p:grpSpPr>
        <p:pic>
          <p:nvPicPr>
            <p:cNvPr id="28" name="Picture 27">
              <a:extLst>
                <a:ext uri="{FF2B5EF4-FFF2-40B4-BE49-F238E27FC236}">
                  <a16:creationId xmlns:a16="http://schemas.microsoft.com/office/drawing/2014/main" id="{33A75FD2-5AA6-4542-8B84-8FD78017492C}"/>
                </a:ext>
              </a:extLst>
            </p:cNvPr>
            <p:cNvPicPr>
              <a:picLocks noChangeAspect="1"/>
            </p:cNvPicPr>
            <p:nvPr/>
          </p:nvPicPr>
          <p:blipFill>
            <a:blip r:embed="rId6"/>
            <a:stretch>
              <a:fillRect/>
            </a:stretch>
          </p:blipFill>
          <p:spPr>
            <a:xfrm>
              <a:off x="5596844" y="1740992"/>
              <a:ext cx="1371600" cy="1371600"/>
            </a:xfrm>
            <a:prstGeom prst="rect">
              <a:avLst/>
            </a:prstGeom>
          </p:spPr>
        </p:pic>
        <p:sp>
          <p:nvSpPr>
            <p:cNvPr id="33" name="TextBox 32">
              <a:extLst>
                <a:ext uri="{FF2B5EF4-FFF2-40B4-BE49-F238E27FC236}">
                  <a16:creationId xmlns:a16="http://schemas.microsoft.com/office/drawing/2014/main" id="{8FA3CCF5-A0C0-C848-B4FE-347D4BE7F5A2}"/>
                </a:ext>
              </a:extLst>
            </p:cNvPr>
            <p:cNvSpPr txBox="1"/>
            <p:nvPr/>
          </p:nvSpPr>
          <p:spPr>
            <a:xfrm>
              <a:off x="5689819" y="3162363"/>
              <a:ext cx="1237839" cy="246221"/>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Two-Way Texting</a:t>
              </a:r>
            </a:p>
          </p:txBody>
        </p:sp>
      </p:grpSp>
      <p:grpSp>
        <p:nvGrpSpPr>
          <p:cNvPr id="6" name="Group 5">
            <a:extLst>
              <a:ext uri="{FF2B5EF4-FFF2-40B4-BE49-F238E27FC236}">
                <a16:creationId xmlns:a16="http://schemas.microsoft.com/office/drawing/2014/main" id="{03F93602-C946-2F44-BA0B-BEA0355CC21A}"/>
              </a:ext>
            </a:extLst>
          </p:cNvPr>
          <p:cNvGrpSpPr/>
          <p:nvPr/>
        </p:nvGrpSpPr>
        <p:grpSpPr>
          <a:xfrm>
            <a:off x="3003824" y="3694436"/>
            <a:ext cx="1401346" cy="1667089"/>
            <a:chOff x="3003824" y="3694436"/>
            <a:chExt cx="1401346" cy="1667089"/>
          </a:xfrm>
        </p:grpSpPr>
        <p:pic>
          <p:nvPicPr>
            <p:cNvPr id="26" name="Picture 25">
              <a:extLst>
                <a:ext uri="{FF2B5EF4-FFF2-40B4-BE49-F238E27FC236}">
                  <a16:creationId xmlns:a16="http://schemas.microsoft.com/office/drawing/2014/main" id="{90E466EA-3924-8549-807E-86536E8D3DB2}"/>
                </a:ext>
              </a:extLst>
            </p:cNvPr>
            <p:cNvPicPr>
              <a:picLocks noChangeAspect="1"/>
            </p:cNvPicPr>
            <p:nvPr/>
          </p:nvPicPr>
          <p:blipFill>
            <a:blip r:embed="rId7"/>
            <a:stretch>
              <a:fillRect/>
            </a:stretch>
          </p:blipFill>
          <p:spPr>
            <a:xfrm>
              <a:off x="3028182" y="3694436"/>
              <a:ext cx="1376988" cy="1371600"/>
            </a:xfrm>
            <a:prstGeom prst="rect">
              <a:avLst/>
            </a:prstGeom>
          </p:spPr>
        </p:pic>
        <p:sp>
          <p:nvSpPr>
            <p:cNvPr id="34" name="TextBox 33">
              <a:extLst>
                <a:ext uri="{FF2B5EF4-FFF2-40B4-BE49-F238E27FC236}">
                  <a16:creationId xmlns:a16="http://schemas.microsoft.com/office/drawing/2014/main" id="{31E4F860-6F16-6E47-9A53-47646235AE8B}"/>
                </a:ext>
              </a:extLst>
            </p:cNvPr>
            <p:cNvSpPr txBox="1"/>
            <p:nvPr/>
          </p:nvSpPr>
          <p:spPr>
            <a:xfrm>
              <a:off x="3003824" y="5115304"/>
              <a:ext cx="1378904" cy="246221"/>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Live Video Chatting</a:t>
              </a:r>
            </a:p>
          </p:txBody>
        </p:sp>
      </p:grpSp>
      <p:grpSp>
        <p:nvGrpSpPr>
          <p:cNvPr id="7" name="Group 6">
            <a:extLst>
              <a:ext uri="{FF2B5EF4-FFF2-40B4-BE49-F238E27FC236}">
                <a16:creationId xmlns:a16="http://schemas.microsoft.com/office/drawing/2014/main" id="{A0912360-D162-6046-8A45-9D01303908D3}"/>
              </a:ext>
            </a:extLst>
          </p:cNvPr>
          <p:cNvGrpSpPr/>
          <p:nvPr/>
        </p:nvGrpSpPr>
        <p:grpSpPr>
          <a:xfrm>
            <a:off x="4736556" y="3694436"/>
            <a:ext cx="1386919" cy="1665862"/>
            <a:chOff x="4736556" y="3694436"/>
            <a:chExt cx="1386919" cy="1665862"/>
          </a:xfrm>
        </p:grpSpPr>
        <p:pic>
          <p:nvPicPr>
            <p:cNvPr id="27" name="Picture 26">
              <a:extLst>
                <a:ext uri="{FF2B5EF4-FFF2-40B4-BE49-F238E27FC236}">
                  <a16:creationId xmlns:a16="http://schemas.microsoft.com/office/drawing/2014/main" id="{EEE92808-9BD4-594F-A29C-D005BC5A84CB}"/>
                </a:ext>
              </a:extLst>
            </p:cNvPr>
            <p:cNvPicPr>
              <a:picLocks noChangeAspect="1"/>
            </p:cNvPicPr>
            <p:nvPr/>
          </p:nvPicPr>
          <p:blipFill>
            <a:blip r:embed="rId8"/>
            <a:stretch>
              <a:fillRect/>
            </a:stretch>
          </p:blipFill>
          <p:spPr>
            <a:xfrm>
              <a:off x="4744215" y="3694436"/>
              <a:ext cx="1371600" cy="1371600"/>
            </a:xfrm>
            <a:prstGeom prst="rect">
              <a:avLst/>
            </a:prstGeom>
          </p:spPr>
        </p:pic>
        <p:sp>
          <p:nvSpPr>
            <p:cNvPr id="35" name="TextBox 34">
              <a:extLst>
                <a:ext uri="{FF2B5EF4-FFF2-40B4-BE49-F238E27FC236}">
                  <a16:creationId xmlns:a16="http://schemas.microsoft.com/office/drawing/2014/main" id="{FA7AB2A9-C2C8-DB42-AC70-263F9F068D78}"/>
                </a:ext>
              </a:extLst>
            </p:cNvPr>
            <p:cNvSpPr txBox="1"/>
            <p:nvPr/>
          </p:nvSpPr>
          <p:spPr>
            <a:xfrm>
              <a:off x="4736556" y="5114077"/>
              <a:ext cx="1386919" cy="246221"/>
            </a:xfrm>
            <a:prstGeom prst="rect">
              <a:avLst/>
            </a:prstGeom>
            <a:noFill/>
          </p:spPr>
          <p:txBody>
            <a:bodyPr wrap="none" rtlCol="0">
              <a:spAutoFit/>
            </a:bodyPr>
            <a:lstStyle/>
            <a:p>
              <a:pPr algn="ctr"/>
              <a:r>
                <a:rPr lang="en-US" sz="1000" b="1" dirty="0">
                  <a:latin typeface="Arial" panose="020B0604020202020204" pitchFamily="34" charset="0"/>
                  <a:cs typeface="Arial" panose="020B0604020202020204" pitchFamily="34" charset="0"/>
                </a:rPr>
                <a:t>24/7/365 Assistance</a:t>
              </a:r>
            </a:p>
          </p:txBody>
        </p:sp>
      </p:grpSp>
    </p:spTree>
    <p:extLst>
      <p:ext uri="{BB962C8B-B14F-4D97-AF65-F5344CB8AC3E}">
        <p14:creationId xmlns:p14="http://schemas.microsoft.com/office/powerpoint/2010/main" val="186404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14:presetBounceEnd="50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50000">
                                          <p:cBhvr additive="base">
                                            <p:cTn id="7" dur="2000" fill="hold"/>
                                            <p:tgtEl>
                                              <p:spTgt spid="25"/>
                                            </p:tgtEl>
                                            <p:attrNameLst>
                                              <p:attrName>ppt_x</p:attrName>
                                            </p:attrNameLst>
                                          </p:cBhvr>
                                          <p:tavLst>
                                            <p:tav tm="0">
                                              <p:val>
                                                <p:strVal val="0-#ppt_w/2"/>
                                              </p:val>
                                            </p:tav>
                                            <p:tav tm="100000">
                                              <p:val>
                                                <p:strVal val="#ppt_x"/>
                                              </p:val>
                                            </p:tav>
                                          </p:tavLst>
                                        </p:anim>
                                        <p:anim calcmode="lin" valueType="num" p14:bounceEnd="50000">
                                          <p:cBhvr additive="base">
                                            <p:cTn id="8" dur="2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autoRev="1" fill="hold" nodeType="clickEffect" p14:presetBounceEnd="50000">
                                      <p:stCondLst>
                                        <p:cond delay="0"/>
                                      </p:stCondLst>
                                      <p:childTnLst>
                                        <p:animScale p14:bounceEnd="50000">
                                          <p:cBhvr>
                                            <p:cTn id="12" dur="500" fill="hold"/>
                                            <p:tgtEl>
                                              <p:spTgt spid="2"/>
                                            </p:tgtEl>
                                          </p:cBhvr>
                                          <p:by x="110000" y="110000"/>
                                        </p:animScale>
                                      </p:childTnLst>
                                    </p:cTn>
                                  </p:par>
                                </p:childTnLst>
                              </p:cTn>
                            </p:par>
                          </p:childTnLst>
                        </p:cTn>
                      </p:par>
                      <p:par>
                        <p:cTn id="13" fill="hold">
                          <p:stCondLst>
                            <p:cond delay="indefinite"/>
                          </p:stCondLst>
                          <p:childTnLst>
                            <p:par>
                              <p:cTn id="14" fill="hold">
                                <p:stCondLst>
                                  <p:cond delay="0"/>
                                </p:stCondLst>
                                <p:childTnLst>
                                  <p:par>
                                    <p:cTn id="15" presetID="6" presetClass="emph" presetSubtype="0" autoRev="1" fill="hold" nodeType="clickEffect" p14:presetBounceEnd="50000">
                                      <p:stCondLst>
                                        <p:cond delay="0"/>
                                      </p:stCondLst>
                                      <p:childTnLst>
                                        <p:animScale p14:bounceEnd="50000">
                                          <p:cBhvr>
                                            <p:cTn id="16" dur="500" fill="hold"/>
                                            <p:tgtEl>
                                              <p:spTgt spid="3"/>
                                            </p:tgtEl>
                                          </p:cBhvr>
                                          <p:by x="110000" y="110000"/>
                                        </p:animScale>
                                      </p:childTnLst>
                                    </p:cTn>
                                  </p:par>
                                </p:childTnLst>
                              </p:cTn>
                            </p:par>
                          </p:childTnLst>
                        </p:cTn>
                      </p:par>
                      <p:par>
                        <p:cTn id="17" fill="hold">
                          <p:stCondLst>
                            <p:cond delay="indefinite"/>
                          </p:stCondLst>
                          <p:childTnLst>
                            <p:par>
                              <p:cTn id="18" fill="hold">
                                <p:stCondLst>
                                  <p:cond delay="0"/>
                                </p:stCondLst>
                                <p:childTnLst>
                                  <p:par>
                                    <p:cTn id="19" presetID="6" presetClass="emph" presetSubtype="0" autoRev="1" fill="hold" nodeType="clickEffect" p14:presetBounceEnd="50000">
                                      <p:stCondLst>
                                        <p:cond delay="0"/>
                                      </p:stCondLst>
                                      <p:childTnLst>
                                        <p:animScale p14:bounceEnd="50000">
                                          <p:cBhvr>
                                            <p:cTn id="20" dur="500" fill="hold"/>
                                            <p:tgtEl>
                                              <p:spTgt spid="5"/>
                                            </p:tgtEl>
                                          </p:cBhvr>
                                          <p:by x="110000" y="110000"/>
                                        </p:animScale>
                                      </p:childTnLst>
                                    </p:cTn>
                                  </p:par>
                                </p:childTnLst>
                              </p:cTn>
                            </p:par>
                          </p:childTnLst>
                        </p:cTn>
                      </p:par>
                      <p:par>
                        <p:cTn id="21" fill="hold">
                          <p:stCondLst>
                            <p:cond delay="indefinite"/>
                          </p:stCondLst>
                          <p:childTnLst>
                            <p:par>
                              <p:cTn id="22" fill="hold">
                                <p:stCondLst>
                                  <p:cond delay="0"/>
                                </p:stCondLst>
                                <p:childTnLst>
                                  <p:par>
                                    <p:cTn id="23" presetID="6" presetClass="emph" presetSubtype="0" autoRev="1" fill="hold" nodeType="clickEffect" p14:presetBounceEnd="50000">
                                      <p:stCondLst>
                                        <p:cond delay="0"/>
                                      </p:stCondLst>
                                      <p:childTnLst>
                                        <p:animScale p14:bounceEnd="50000">
                                          <p:cBhvr>
                                            <p:cTn id="24" dur="500" fill="hold"/>
                                            <p:tgtEl>
                                              <p:spTgt spid="6"/>
                                            </p:tgtEl>
                                          </p:cBhvr>
                                          <p:by x="110000" y="110000"/>
                                        </p:animScale>
                                      </p:childTnLst>
                                    </p:cTn>
                                  </p:par>
                                </p:childTnLst>
                              </p:cTn>
                            </p:par>
                          </p:childTnLst>
                        </p:cTn>
                      </p:par>
                      <p:par>
                        <p:cTn id="25" fill="hold">
                          <p:stCondLst>
                            <p:cond delay="indefinite"/>
                          </p:stCondLst>
                          <p:childTnLst>
                            <p:par>
                              <p:cTn id="26" fill="hold">
                                <p:stCondLst>
                                  <p:cond delay="0"/>
                                </p:stCondLst>
                                <p:childTnLst>
                                  <p:par>
                                    <p:cTn id="27" presetID="6" presetClass="emph" presetSubtype="0" autoRev="1" fill="hold" nodeType="clickEffect" p14:presetBounceEnd="50000">
                                      <p:stCondLst>
                                        <p:cond delay="0"/>
                                      </p:stCondLst>
                                      <p:childTnLst>
                                        <p:animScale p14:bounceEnd="50000">
                                          <p:cBhvr>
                                            <p:cTn id="28" dur="500" fill="hold"/>
                                            <p:tgtEl>
                                              <p:spTgt spid="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2000" fill="hold"/>
                                            <p:tgtEl>
                                              <p:spTgt spid="25"/>
                                            </p:tgtEl>
                                            <p:attrNameLst>
                                              <p:attrName>ppt_x</p:attrName>
                                            </p:attrNameLst>
                                          </p:cBhvr>
                                          <p:tavLst>
                                            <p:tav tm="0">
                                              <p:val>
                                                <p:strVal val="0-#ppt_w/2"/>
                                              </p:val>
                                            </p:tav>
                                            <p:tav tm="100000">
                                              <p:val>
                                                <p:strVal val="#ppt_x"/>
                                              </p:val>
                                            </p:tav>
                                          </p:tavLst>
                                        </p:anim>
                                        <p:anim calcmode="lin" valueType="num">
                                          <p:cBhvr additive="base">
                                            <p:cTn id="8" dur="2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autoRev="1" fill="hold" nodeType="clickEffect">
                                      <p:stCondLst>
                                        <p:cond delay="0"/>
                                      </p:stCondLst>
                                      <p:childTnLst>
                                        <p:animScale>
                                          <p:cBhvr>
                                            <p:cTn id="12" dur="500" fill="hold"/>
                                            <p:tgtEl>
                                              <p:spTgt spid="2"/>
                                            </p:tgtEl>
                                          </p:cBhvr>
                                          <p:by x="110000" y="110000"/>
                                        </p:animScale>
                                      </p:childTnLst>
                                    </p:cTn>
                                  </p:par>
                                </p:childTnLst>
                              </p:cTn>
                            </p:par>
                          </p:childTnLst>
                        </p:cTn>
                      </p:par>
                      <p:par>
                        <p:cTn id="13" fill="hold">
                          <p:stCondLst>
                            <p:cond delay="indefinite"/>
                          </p:stCondLst>
                          <p:childTnLst>
                            <p:par>
                              <p:cTn id="14" fill="hold">
                                <p:stCondLst>
                                  <p:cond delay="0"/>
                                </p:stCondLst>
                                <p:childTnLst>
                                  <p:par>
                                    <p:cTn id="15" presetID="6" presetClass="emph" presetSubtype="0" autoRev="1" fill="hold" nodeType="clickEffect">
                                      <p:stCondLst>
                                        <p:cond delay="0"/>
                                      </p:stCondLst>
                                      <p:childTnLst>
                                        <p:animScale>
                                          <p:cBhvr>
                                            <p:cTn id="16" dur="500" fill="hold"/>
                                            <p:tgtEl>
                                              <p:spTgt spid="3"/>
                                            </p:tgtEl>
                                          </p:cBhvr>
                                          <p:by x="110000" y="110000"/>
                                        </p:animScale>
                                      </p:childTnLst>
                                    </p:cTn>
                                  </p:par>
                                </p:childTnLst>
                              </p:cTn>
                            </p:par>
                          </p:childTnLst>
                        </p:cTn>
                      </p:par>
                      <p:par>
                        <p:cTn id="17" fill="hold">
                          <p:stCondLst>
                            <p:cond delay="indefinite"/>
                          </p:stCondLst>
                          <p:childTnLst>
                            <p:par>
                              <p:cTn id="18" fill="hold">
                                <p:stCondLst>
                                  <p:cond delay="0"/>
                                </p:stCondLst>
                                <p:childTnLst>
                                  <p:par>
                                    <p:cTn id="19" presetID="6" presetClass="emph" presetSubtype="0" autoRev="1" fill="hold" nodeType="clickEffect">
                                      <p:stCondLst>
                                        <p:cond delay="0"/>
                                      </p:stCondLst>
                                      <p:childTnLst>
                                        <p:animScale>
                                          <p:cBhvr>
                                            <p:cTn id="20" dur="500" fill="hold"/>
                                            <p:tgtEl>
                                              <p:spTgt spid="5"/>
                                            </p:tgtEl>
                                          </p:cBhvr>
                                          <p:by x="110000" y="110000"/>
                                        </p:animScale>
                                      </p:childTnLst>
                                    </p:cTn>
                                  </p:par>
                                </p:childTnLst>
                              </p:cTn>
                            </p:par>
                          </p:childTnLst>
                        </p:cTn>
                      </p:par>
                      <p:par>
                        <p:cTn id="21" fill="hold">
                          <p:stCondLst>
                            <p:cond delay="indefinite"/>
                          </p:stCondLst>
                          <p:childTnLst>
                            <p:par>
                              <p:cTn id="22" fill="hold">
                                <p:stCondLst>
                                  <p:cond delay="0"/>
                                </p:stCondLst>
                                <p:childTnLst>
                                  <p:par>
                                    <p:cTn id="23" presetID="6" presetClass="emph" presetSubtype="0" autoRev="1" fill="hold" nodeType="clickEffect">
                                      <p:stCondLst>
                                        <p:cond delay="0"/>
                                      </p:stCondLst>
                                      <p:childTnLst>
                                        <p:animScale>
                                          <p:cBhvr>
                                            <p:cTn id="24" dur="500" fill="hold"/>
                                            <p:tgtEl>
                                              <p:spTgt spid="6"/>
                                            </p:tgtEl>
                                          </p:cBhvr>
                                          <p:by x="110000" y="110000"/>
                                        </p:animScale>
                                      </p:childTnLst>
                                    </p:cTn>
                                  </p:par>
                                </p:childTnLst>
                              </p:cTn>
                            </p:par>
                          </p:childTnLst>
                        </p:cTn>
                      </p:par>
                      <p:par>
                        <p:cTn id="25" fill="hold">
                          <p:stCondLst>
                            <p:cond delay="indefinite"/>
                          </p:stCondLst>
                          <p:childTnLst>
                            <p:par>
                              <p:cTn id="26" fill="hold">
                                <p:stCondLst>
                                  <p:cond delay="0"/>
                                </p:stCondLst>
                                <p:childTnLst>
                                  <p:par>
                                    <p:cTn id="27" presetID="6" presetClass="emph" presetSubtype="0" autoRev="1" fill="hold" nodeType="clickEffect">
                                      <p:stCondLst>
                                        <p:cond delay="0"/>
                                      </p:stCondLst>
                                      <p:childTnLst>
                                        <p:animScale>
                                          <p:cBhvr>
                                            <p:cTn id="28" dur="500" fill="hold"/>
                                            <p:tgtEl>
                                              <p:spTgt spid="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17271E5-5264-6E48-A271-0AD4C7D84731}"/>
              </a:ext>
            </a:extLst>
          </p:cNvPr>
          <p:cNvSpPr txBox="1"/>
          <p:nvPr/>
        </p:nvSpPr>
        <p:spPr>
          <a:xfrm>
            <a:off x="1114746" y="2612496"/>
            <a:ext cx="6914507" cy="830997"/>
          </a:xfrm>
          <a:prstGeom prst="rect">
            <a:avLst/>
          </a:prstGeom>
          <a:noFill/>
        </p:spPr>
        <p:txBody>
          <a:bodyPr wrap="square" rtlCol="0">
            <a:spAutoFit/>
          </a:bodyPr>
          <a:lstStyle/>
          <a:p>
            <a:pPr algn="ctr">
              <a:spcAft>
                <a:spcPts val="600"/>
              </a:spcAft>
            </a:pPr>
            <a:r>
              <a:rPr lang="en-US" sz="2800" b="1" dirty="0" smtClean="0">
                <a:latin typeface="Arial" panose="020B0604020202020204" pitchFamily="34" charset="0"/>
                <a:cs typeface="Arial" panose="020B0604020202020204" pitchFamily="34" charset="0"/>
              </a:rPr>
              <a:t>Non-Animated </a:t>
            </a:r>
            <a:r>
              <a:rPr lang="en-US" sz="2800" b="1" dirty="0">
                <a:latin typeface="Arial" panose="020B0604020202020204" pitchFamily="34" charset="0"/>
                <a:cs typeface="Arial" panose="020B0604020202020204" pitchFamily="34" charset="0"/>
              </a:rPr>
              <a:t>Today/Future </a:t>
            </a:r>
          </a:p>
          <a:p>
            <a:pPr algn="ctr"/>
            <a:r>
              <a:rPr lang="en-US" sz="1500" b="1" dirty="0" smtClean="0">
                <a:latin typeface="Arial" panose="020B0604020202020204" pitchFamily="34" charset="0"/>
                <a:cs typeface="Arial" panose="020B0604020202020204" pitchFamily="34" charset="0"/>
              </a:rPr>
              <a:t>The </a:t>
            </a:r>
            <a:r>
              <a:rPr lang="en-US" sz="1500" b="1" dirty="0">
                <a:latin typeface="Arial" panose="020B0604020202020204" pitchFamily="34" charset="0"/>
                <a:cs typeface="Arial" panose="020B0604020202020204" pitchFamily="34" charset="0"/>
              </a:rPr>
              <a:t>following two slides do not include animation. </a:t>
            </a:r>
          </a:p>
        </p:txBody>
      </p:sp>
      <p:cxnSp>
        <p:nvCxnSpPr>
          <p:cNvPr id="8" name="Straight Connector 7">
            <a:extLst>
              <a:ext uri="{FF2B5EF4-FFF2-40B4-BE49-F238E27FC236}">
                <a16:creationId xmlns:a16="http://schemas.microsoft.com/office/drawing/2014/main" id="{2D5C7D0D-0788-5B43-B080-BCDEF2325A6F}"/>
              </a:ext>
            </a:extLst>
          </p:cNvPr>
          <p:cNvCxnSpPr/>
          <p:nvPr/>
        </p:nvCxnSpPr>
        <p:spPr>
          <a:xfrm>
            <a:off x="2743200" y="5763800"/>
            <a:ext cx="3657600" cy="0"/>
          </a:xfrm>
          <a:prstGeom prst="line">
            <a:avLst/>
          </a:prstGeom>
          <a:ln w="31750" cap="rnd">
            <a:solidFill>
              <a:srgbClr val="E61D2B"/>
            </a:solidFill>
            <a:prstDash val="sysDot"/>
            <a:round/>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BF6D01F-C4B5-F74E-8832-1FE4441A2325}"/>
              </a:ext>
            </a:extLst>
          </p:cNvPr>
          <p:cNvPicPr>
            <a:picLocks noChangeAspect="1"/>
          </p:cNvPicPr>
          <p:nvPr/>
        </p:nvPicPr>
        <p:blipFill>
          <a:blip r:embed="rId2"/>
          <a:stretch>
            <a:fillRect/>
          </a:stretch>
        </p:blipFill>
        <p:spPr>
          <a:xfrm rot="19800000">
            <a:off x="-1583417" y="-1190538"/>
            <a:ext cx="3942850" cy="2058168"/>
          </a:xfrm>
          <a:prstGeom prst="rect">
            <a:avLst/>
          </a:prstGeom>
        </p:spPr>
      </p:pic>
    </p:spTree>
    <p:extLst>
      <p:ext uri="{BB962C8B-B14F-4D97-AF65-F5344CB8AC3E}">
        <p14:creationId xmlns:p14="http://schemas.microsoft.com/office/powerpoint/2010/main" val="68569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2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622</TotalTime>
  <Words>1735</Words>
  <Application>Microsoft Office PowerPoint</Application>
  <PresentationFormat>On-screen Show (4:3)</PresentationFormat>
  <Paragraphs>158</Paragraphs>
  <Slides>16</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Klos, Kay</cp:lastModifiedBy>
  <cp:revision>51</cp:revision>
  <dcterms:created xsi:type="dcterms:W3CDTF">2018-06-04T20:08:19Z</dcterms:created>
  <dcterms:modified xsi:type="dcterms:W3CDTF">2018-07-06T16:49:17Z</dcterms:modified>
</cp:coreProperties>
</file>